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7"/>
  </p:notesMasterIdLst>
  <p:sldIdLst>
    <p:sldId id="270" r:id="rId2"/>
    <p:sldId id="256" r:id="rId3"/>
    <p:sldId id="271" r:id="rId4"/>
    <p:sldId id="264" r:id="rId5"/>
    <p:sldId id="308" r:id="rId6"/>
    <p:sldId id="310" r:id="rId7"/>
    <p:sldId id="313" r:id="rId8"/>
    <p:sldId id="314" r:id="rId9"/>
    <p:sldId id="315" r:id="rId10"/>
    <p:sldId id="316" r:id="rId11"/>
    <p:sldId id="317" r:id="rId12"/>
    <p:sldId id="318" r:id="rId13"/>
    <p:sldId id="319" r:id="rId14"/>
    <p:sldId id="320" r:id="rId15"/>
    <p:sldId id="321" r:id="rId16"/>
    <p:sldId id="322" r:id="rId17"/>
    <p:sldId id="323" r:id="rId18"/>
    <p:sldId id="325" r:id="rId19"/>
    <p:sldId id="326" r:id="rId20"/>
    <p:sldId id="327" r:id="rId21"/>
    <p:sldId id="328" r:id="rId22"/>
    <p:sldId id="329" r:id="rId23"/>
    <p:sldId id="330" r:id="rId24"/>
    <p:sldId id="331" r:id="rId25"/>
    <p:sldId id="305" r:id="rId26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BB"/>
    <a:srgbClr val="0000FF"/>
    <a:srgbClr val="6DFF4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825" autoAdjust="0"/>
    <p:restoredTop sz="94614" autoAdjust="0"/>
  </p:normalViewPr>
  <p:slideViewPr>
    <p:cSldViewPr>
      <p:cViewPr>
        <p:scale>
          <a:sx n="50" d="100"/>
          <a:sy n="50" d="100"/>
        </p:scale>
        <p:origin x="-1094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4A19D5C-0580-480D-AA2E-5596DA47B7B4}" type="datetimeFigureOut">
              <a:rPr lang="zh-CN" altLang="en-US" smtClean="0"/>
              <a:pPr/>
              <a:t>2018/8/9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DC30879-53BA-4D1F-9592-E77013010DB8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085998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C30879-53BA-4D1F-9592-E77013010DB8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492446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28596" y="6675440"/>
            <a:ext cx="2133600" cy="365125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2018/8/9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43240" y="667544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72264" y="6675440"/>
            <a:ext cx="2133600" cy="365125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000628" y="142852"/>
            <a:ext cx="3143272" cy="500066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6356353"/>
            <a:ext cx="2133600" cy="365125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2018/8/9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6356353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6356353"/>
            <a:ext cx="2133600" cy="365125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6356353"/>
            <a:ext cx="2133600" cy="365125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2018/8/9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6356353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6356353"/>
            <a:ext cx="2133600" cy="365125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6356353"/>
            <a:ext cx="2133600" cy="365125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2018/8/9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6356353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6356353"/>
            <a:ext cx="2133600" cy="365125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7" name="TextBox 6"/>
          <p:cNvSpPr txBox="1"/>
          <p:nvPr userDrawn="1"/>
        </p:nvSpPr>
        <p:spPr>
          <a:xfrm>
            <a:off x="7429520" y="357166"/>
            <a:ext cx="121447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 sz="2000" b="1" dirty="0" smtClean="0">
                <a:solidFill>
                  <a:srgbClr val="00B0F0"/>
                </a:solidFill>
                <a:latin typeface="华文楷体" pitchFamily="2" charset="-122"/>
                <a:ea typeface="华文楷体" pitchFamily="2" charset="-122"/>
              </a:rPr>
              <a:t>课件</a:t>
            </a:r>
            <a:r>
              <a:rPr kumimoji="1" lang="en-US" altLang="zh-CN" sz="2000" dirty="0" smtClean="0">
                <a:solidFill>
                  <a:srgbClr val="00B0F0"/>
                </a:solidFill>
                <a:latin typeface="Candara" pitchFamily="34" charset="0"/>
                <a:ea typeface="华文楷体" pitchFamily="2" charset="-122"/>
              </a:rPr>
              <a:t>PPT</a:t>
            </a:r>
            <a:endParaRPr lang="zh-CN" altLang="en-US" sz="2000" dirty="0">
              <a:solidFill>
                <a:srgbClr val="00B0F0"/>
              </a:solidFill>
              <a:latin typeface="Candara" pitchFamily="34" charset="0"/>
              <a:ea typeface="华文楷体" pitchFamily="2" charset="-122"/>
            </a:endParaRPr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6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6356353"/>
            <a:ext cx="2133600" cy="365125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2018/8/9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6356353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6356353"/>
            <a:ext cx="2133600" cy="365125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000628" y="142852"/>
            <a:ext cx="3143272" cy="500066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6356353"/>
            <a:ext cx="2133600" cy="365125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2018/8/9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6356353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6356353"/>
            <a:ext cx="2133600" cy="365125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000628" y="142852"/>
            <a:ext cx="3143272" cy="500066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5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9" y="1535115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457200" y="6356353"/>
            <a:ext cx="2133600" cy="365125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2018/8/9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3124200" y="6356353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6553200" y="6356353"/>
            <a:ext cx="2133600" cy="365125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000628" y="142852"/>
            <a:ext cx="3143272" cy="500066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457200" y="6356353"/>
            <a:ext cx="2133600" cy="365125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2018/8/9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124200" y="6356353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553200" y="6356353"/>
            <a:ext cx="2133600" cy="365125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457200" y="6356353"/>
            <a:ext cx="2133600" cy="365125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2018/8/9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124200" y="6356353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553200" y="6356353"/>
            <a:ext cx="2133600" cy="365125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4" y="273052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4" y="1435102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6356353"/>
            <a:ext cx="2133600" cy="365125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2018/8/9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6356353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6356353"/>
            <a:ext cx="2133600" cy="365125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6356353"/>
            <a:ext cx="2133600" cy="365125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2018/8/9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6356353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6356353"/>
            <a:ext cx="2133600" cy="365125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接连接符 3"/>
          <p:cNvCxnSpPr/>
          <p:nvPr userDrawn="1"/>
        </p:nvCxnSpPr>
        <p:spPr>
          <a:xfrm>
            <a:off x="428596" y="714358"/>
            <a:ext cx="8286808" cy="1588"/>
          </a:xfrm>
          <a:prstGeom prst="line">
            <a:avLst/>
          </a:prstGeom>
          <a:ln w="317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 descr="C:\Documents and Settings\Administrator\桌面\五洲时代天华Logo.png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725458" y="135660"/>
            <a:ext cx="1757142" cy="553296"/>
          </a:xfrm>
          <a:prstGeom prst="rect">
            <a:avLst/>
          </a:prstGeom>
          <a:noFill/>
        </p:spPr>
      </p:pic>
      <p:cxnSp>
        <p:nvCxnSpPr>
          <p:cNvPr id="12" name="直接连接符 11"/>
          <p:cNvCxnSpPr/>
          <p:nvPr userDrawn="1"/>
        </p:nvCxnSpPr>
        <p:spPr>
          <a:xfrm>
            <a:off x="428596" y="6356370"/>
            <a:ext cx="8286808" cy="1588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png"/><Relationship Id="rId5" Type="http://schemas.openxmlformats.org/officeDocument/2006/relationships/image" Target="../media/image12.jpeg"/><Relationship Id="rId4" Type="http://schemas.openxmlformats.org/officeDocument/2006/relationships/image" Target="../media/image11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rotWithShape="1">
          <a:blip r:embed="rId2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5"/>
          <p:cNvSpPr txBox="1"/>
          <p:nvPr/>
        </p:nvSpPr>
        <p:spPr>
          <a:xfrm>
            <a:off x="2699792" y="3068962"/>
            <a:ext cx="388843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7200" b="1" dirty="0" smtClean="0">
                <a:solidFill>
                  <a:srgbClr val="FFC000"/>
                </a:solidFill>
                <a:latin typeface="宋体" pitchFamily="2" charset="-122"/>
                <a:ea typeface="宋体" pitchFamily="2" charset="-122"/>
                <a:cs typeface="黑体"/>
              </a:rPr>
              <a:t>服务师生</a:t>
            </a:r>
            <a:endParaRPr lang="zh-CN" altLang="en-US" sz="7200" b="1" dirty="0">
              <a:solidFill>
                <a:srgbClr val="FFC000"/>
              </a:solidFill>
              <a:latin typeface="宋体" pitchFamily="2" charset="-122"/>
              <a:ea typeface="宋体" pitchFamily="2" charset="-122"/>
              <a:cs typeface="黑体"/>
            </a:endParaRPr>
          </a:p>
        </p:txBody>
      </p:sp>
      <p:sp>
        <p:nvSpPr>
          <p:cNvPr id="3" name="TextBox 5"/>
          <p:cNvSpPr txBox="1"/>
          <p:nvPr/>
        </p:nvSpPr>
        <p:spPr>
          <a:xfrm>
            <a:off x="4427984" y="4365106"/>
            <a:ext cx="388843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7200" b="1" dirty="0" smtClean="0">
                <a:solidFill>
                  <a:srgbClr val="FFC000"/>
                </a:solidFill>
                <a:latin typeface="宋体" pitchFamily="2" charset="-122"/>
                <a:ea typeface="宋体" pitchFamily="2" charset="-122"/>
                <a:cs typeface="黑体"/>
              </a:rPr>
              <a:t>方便老师</a:t>
            </a:r>
            <a:endParaRPr lang="zh-CN" altLang="en-US" sz="7200" b="1" dirty="0">
              <a:solidFill>
                <a:srgbClr val="FFC000"/>
              </a:solidFill>
              <a:latin typeface="宋体" pitchFamily="2" charset="-122"/>
              <a:ea typeface="宋体" pitchFamily="2" charset="-122"/>
              <a:cs typeface="黑体"/>
            </a:endParaRPr>
          </a:p>
        </p:txBody>
      </p:sp>
      <p:sp>
        <p:nvSpPr>
          <p:cNvPr id="4" name="TextBox 5"/>
          <p:cNvSpPr txBox="1"/>
          <p:nvPr/>
        </p:nvSpPr>
        <p:spPr>
          <a:xfrm>
            <a:off x="1043608" y="1772818"/>
            <a:ext cx="388843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7200" b="1" dirty="0" smtClean="0">
                <a:solidFill>
                  <a:srgbClr val="FFC000"/>
                </a:solidFill>
                <a:latin typeface="宋体" pitchFamily="2" charset="-122"/>
                <a:ea typeface="宋体" pitchFamily="2" charset="-122"/>
                <a:cs typeface="黑体"/>
              </a:rPr>
              <a:t>贴近教学</a:t>
            </a:r>
            <a:endParaRPr lang="zh-CN" altLang="en-US" sz="7200" b="1" dirty="0">
              <a:solidFill>
                <a:srgbClr val="FFC000"/>
              </a:solidFill>
              <a:latin typeface="宋体" pitchFamily="2" charset="-122"/>
              <a:ea typeface="宋体" pitchFamily="2" charset="-122"/>
              <a:cs typeface="黑体"/>
            </a:endParaRPr>
          </a:p>
        </p:txBody>
      </p:sp>
    </p:spTree>
    <p:extLst>
      <p:ext uri="{BB962C8B-B14F-4D97-AF65-F5344CB8AC3E}">
        <p14:creationId xmlns:p14="http://schemas.microsoft.com/office/powerpoint/2010/main" val="159271081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ext Box 2"/>
          <p:cNvSpPr txBox="1">
            <a:spLocks noChangeArrowheads="1"/>
          </p:cNvSpPr>
          <p:nvPr/>
        </p:nvSpPr>
        <p:spPr bwMode="auto">
          <a:xfrm>
            <a:off x="387350" y="586556"/>
            <a:ext cx="8756650" cy="6946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n-US" altLang="zh-CN" sz="3600" b="1" dirty="0"/>
          </a:p>
          <a:p>
            <a:endParaRPr lang="en-US" altLang="zh-CN" sz="3600" b="1" dirty="0"/>
          </a:p>
          <a:p>
            <a:r>
              <a:rPr lang="en-US" altLang="zh-CN" sz="3600" b="1" dirty="0"/>
              <a:t>        </a:t>
            </a:r>
            <a:r>
              <a:rPr lang="en-US" altLang="zh-CN" sz="5400" b="1" dirty="0"/>
              <a:t>  </a:t>
            </a:r>
          </a:p>
          <a:p>
            <a:r>
              <a:rPr lang="en-US" altLang="zh-CN" sz="5400" b="1" dirty="0"/>
              <a:t>      </a:t>
            </a:r>
            <a:r>
              <a:rPr lang="zh-CN" altLang="en-US" sz="5400" b="1" dirty="0"/>
              <a:t>设计我们班或我们学校的同学的编码，使别人能看清你是哪个年级几班几号的同学，是男生还是女生。</a:t>
            </a:r>
          </a:p>
          <a:p>
            <a:endParaRPr lang="zh-CN" altLang="en-US" sz="5400" b="1" dirty="0"/>
          </a:p>
          <a:p>
            <a:endParaRPr lang="en-US" altLang="zh-CN" sz="5400" b="1" dirty="0"/>
          </a:p>
        </p:txBody>
      </p:sp>
      <p:sp>
        <p:nvSpPr>
          <p:cNvPr id="28675" name="WordArt 3"/>
          <p:cNvSpPr>
            <a:spLocks noChangeArrowheads="1" noChangeShapeType="1" noTextEdit="1"/>
          </p:cNvSpPr>
          <p:nvPr/>
        </p:nvSpPr>
        <p:spPr bwMode="auto">
          <a:xfrm>
            <a:off x="1981200" y="1578496"/>
            <a:ext cx="5486400" cy="914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zh-CN" altLang="en-US" sz="3600" kern="10" dirty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宋体"/>
                <a:ea typeface="宋体"/>
              </a:rPr>
              <a:t>你能根据要求编写号码吗？</a:t>
            </a:r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228600" y="0"/>
            <a:ext cx="3581400" cy="2590800"/>
            <a:chOff x="144" y="0"/>
            <a:chExt cx="2256" cy="1632"/>
          </a:xfrm>
        </p:grpSpPr>
        <p:sp>
          <p:nvSpPr>
            <p:cNvPr id="28677" name="Line 5"/>
            <p:cNvSpPr>
              <a:spLocks noChangeShapeType="1"/>
            </p:cNvSpPr>
            <p:nvPr/>
          </p:nvSpPr>
          <p:spPr bwMode="auto">
            <a:xfrm>
              <a:off x="144" y="144"/>
              <a:ext cx="2160" cy="0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prstDash val="dashDot"/>
              <a:round/>
              <a:headEnd/>
              <a:tailEnd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8678" name="Line 6"/>
            <p:cNvSpPr>
              <a:spLocks noChangeShapeType="1"/>
            </p:cNvSpPr>
            <p:nvPr/>
          </p:nvSpPr>
          <p:spPr bwMode="auto">
            <a:xfrm>
              <a:off x="240" y="240"/>
              <a:ext cx="2160" cy="0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prstDash val="dashDot"/>
              <a:round/>
              <a:headEnd/>
              <a:tailEnd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8679" name="Line 7"/>
            <p:cNvSpPr>
              <a:spLocks noChangeShapeType="1"/>
            </p:cNvSpPr>
            <p:nvPr/>
          </p:nvSpPr>
          <p:spPr bwMode="auto">
            <a:xfrm>
              <a:off x="432" y="0"/>
              <a:ext cx="0" cy="1632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prstDash val="dashDot"/>
              <a:round/>
              <a:headEnd/>
              <a:tailEnd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8680" name="Line 8"/>
            <p:cNvSpPr>
              <a:spLocks noChangeShapeType="1"/>
            </p:cNvSpPr>
            <p:nvPr/>
          </p:nvSpPr>
          <p:spPr bwMode="auto">
            <a:xfrm>
              <a:off x="288" y="0"/>
              <a:ext cx="0" cy="1632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prstDash val="dashDot"/>
              <a:round/>
              <a:headEnd/>
              <a:tailEnd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3" name="Group 9"/>
          <p:cNvGrpSpPr>
            <a:grpSpLocks/>
          </p:cNvGrpSpPr>
          <p:nvPr/>
        </p:nvGrpSpPr>
        <p:grpSpPr bwMode="auto">
          <a:xfrm rot="10792546">
            <a:off x="5562600" y="4267200"/>
            <a:ext cx="3581400" cy="2590800"/>
            <a:chOff x="144" y="0"/>
            <a:chExt cx="2256" cy="1632"/>
          </a:xfrm>
        </p:grpSpPr>
        <p:sp>
          <p:nvSpPr>
            <p:cNvPr id="28682" name="Line 10"/>
            <p:cNvSpPr>
              <a:spLocks noChangeShapeType="1"/>
            </p:cNvSpPr>
            <p:nvPr/>
          </p:nvSpPr>
          <p:spPr bwMode="auto">
            <a:xfrm>
              <a:off x="144" y="144"/>
              <a:ext cx="2160" cy="0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prstDash val="dashDot"/>
              <a:round/>
              <a:headEnd/>
              <a:tailEnd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8683" name="Line 11"/>
            <p:cNvSpPr>
              <a:spLocks noChangeShapeType="1"/>
            </p:cNvSpPr>
            <p:nvPr/>
          </p:nvSpPr>
          <p:spPr bwMode="auto">
            <a:xfrm>
              <a:off x="240" y="240"/>
              <a:ext cx="2160" cy="0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prstDash val="dashDot"/>
              <a:round/>
              <a:headEnd/>
              <a:tailEnd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8684" name="Line 12"/>
            <p:cNvSpPr>
              <a:spLocks noChangeShapeType="1"/>
            </p:cNvSpPr>
            <p:nvPr/>
          </p:nvSpPr>
          <p:spPr bwMode="auto">
            <a:xfrm>
              <a:off x="432" y="0"/>
              <a:ext cx="0" cy="1632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prstDash val="dashDot"/>
              <a:round/>
              <a:headEnd/>
              <a:tailEnd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8685" name="Line 13"/>
            <p:cNvSpPr>
              <a:spLocks noChangeShapeType="1"/>
            </p:cNvSpPr>
            <p:nvPr/>
          </p:nvSpPr>
          <p:spPr bwMode="auto">
            <a:xfrm>
              <a:off x="288" y="0"/>
              <a:ext cx="0" cy="1632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prstDash val="dashDot"/>
              <a:round/>
              <a:headEnd/>
              <a:tailEnd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8686" name="AutoShape 14"/>
          <p:cNvSpPr>
            <a:spLocks noChangeArrowheads="1"/>
          </p:cNvSpPr>
          <p:nvPr/>
        </p:nvSpPr>
        <p:spPr bwMode="auto">
          <a:xfrm>
            <a:off x="7924800" y="5638800"/>
            <a:ext cx="381000" cy="914400"/>
          </a:xfrm>
          <a:prstGeom prst="star4">
            <a:avLst>
              <a:gd name="adj" fmla="val 12500"/>
            </a:avLst>
          </a:prstGeom>
          <a:gradFill rotWithShape="0">
            <a:gsLst>
              <a:gs pos="0">
                <a:srgbClr val="0066FF">
                  <a:gamma/>
                  <a:shade val="46275"/>
                  <a:invGamma/>
                </a:srgbClr>
              </a:gs>
              <a:gs pos="100000">
                <a:srgbClr val="0066FF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8687" name="AutoShape 15"/>
          <p:cNvSpPr>
            <a:spLocks noChangeArrowheads="1"/>
          </p:cNvSpPr>
          <p:nvPr/>
        </p:nvSpPr>
        <p:spPr bwMode="auto">
          <a:xfrm>
            <a:off x="8001000" y="4953000"/>
            <a:ext cx="381000" cy="914400"/>
          </a:xfrm>
          <a:prstGeom prst="star4">
            <a:avLst>
              <a:gd name="adj" fmla="val 12500"/>
            </a:avLst>
          </a:prstGeom>
          <a:gradFill rotWithShape="0">
            <a:gsLst>
              <a:gs pos="0">
                <a:srgbClr val="0066FF">
                  <a:gamma/>
                  <a:shade val="46275"/>
                  <a:invGamma/>
                </a:srgbClr>
              </a:gs>
              <a:gs pos="100000">
                <a:srgbClr val="0066FF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8688" name="AutoShape 16"/>
          <p:cNvSpPr>
            <a:spLocks noChangeArrowheads="1"/>
          </p:cNvSpPr>
          <p:nvPr/>
        </p:nvSpPr>
        <p:spPr bwMode="auto">
          <a:xfrm>
            <a:off x="8305800" y="5410200"/>
            <a:ext cx="381000" cy="914400"/>
          </a:xfrm>
          <a:prstGeom prst="star4">
            <a:avLst>
              <a:gd name="adj" fmla="val 12500"/>
            </a:avLst>
          </a:prstGeom>
          <a:gradFill rotWithShape="0">
            <a:gsLst>
              <a:gs pos="0">
                <a:srgbClr val="0066FF">
                  <a:gamma/>
                  <a:shade val="46275"/>
                  <a:invGamma/>
                </a:srgbClr>
              </a:gs>
              <a:gs pos="100000">
                <a:srgbClr val="0066FF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cxnSp>
        <p:nvCxnSpPr>
          <p:cNvPr id="17" name="直线连接符 21"/>
          <p:cNvCxnSpPr/>
          <p:nvPr/>
        </p:nvCxnSpPr>
        <p:spPr>
          <a:xfrm flipV="1">
            <a:off x="412066" y="1335014"/>
            <a:ext cx="2071702" cy="5754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8" name="同侧圆角矩形 17"/>
          <p:cNvSpPr/>
          <p:nvPr/>
        </p:nvSpPr>
        <p:spPr>
          <a:xfrm>
            <a:off x="467544" y="764704"/>
            <a:ext cx="2000609" cy="516419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3000" b="1" dirty="0" smtClean="0">
                <a:latin typeface="华文新魏" pitchFamily="2" charset="-122"/>
                <a:ea typeface="华文新魏" pitchFamily="2" charset="-122"/>
                <a:cs typeface="黑体"/>
              </a:rPr>
              <a:t>探索新知</a:t>
            </a:r>
            <a:endParaRPr lang="zh-CN" altLang="en-US" sz="3000" b="1" dirty="0">
              <a:latin typeface="华文新魏" pitchFamily="2" charset="-122"/>
              <a:ea typeface="华文新魏" pitchFamily="2" charset="-122"/>
              <a:cs typeface="黑体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Text Box 4"/>
          <p:cNvSpPr txBox="1">
            <a:spLocks noChangeArrowheads="1"/>
          </p:cNvSpPr>
          <p:nvPr/>
        </p:nvSpPr>
        <p:spPr bwMode="auto">
          <a:xfrm>
            <a:off x="304800" y="1402581"/>
            <a:ext cx="8534400" cy="2530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4000" b="1" dirty="0"/>
              <a:t>            </a:t>
            </a:r>
            <a:r>
              <a:rPr lang="zh-CN" altLang="en-US" sz="4000" b="1" dirty="0"/>
              <a:t>刘老师的身份证号码是 ：</a:t>
            </a:r>
            <a:r>
              <a:rPr lang="en-US" altLang="zh-CN" sz="4000" b="1" dirty="0">
                <a:solidFill>
                  <a:srgbClr val="FF3300"/>
                </a:solidFill>
              </a:rPr>
              <a:t>440306197706121976</a:t>
            </a:r>
            <a:r>
              <a:rPr lang="zh-CN" altLang="en-US" sz="4000" b="1" dirty="0"/>
              <a:t>，你能知道老师的哪些个人信息吗？你能把老师的情况向大家介绍一下吗？</a:t>
            </a:r>
            <a:r>
              <a:rPr lang="zh-CN" altLang="en-US" sz="4000" dirty="0"/>
              <a:t> </a:t>
            </a:r>
          </a:p>
        </p:txBody>
      </p:sp>
      <p:sp>
        <p:nvSpPr>
          <p:cNvPr id="6149" name="Text Box 5"/>
          <p:cNvSpPr txBox="1">
            <a:spLocks noChangeArrowheads="1"/>
          </p:cNvSpPr>
          <p:nvPr/>
        </p:nvSpPr>
        <p:spPr bwMode="auto">
          <a:xfrm>
            <a:off x="0" y="4876800"/>
            <a:ext cx="91440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 b="1">
                <a:solidFill>
                  <a:srgbClr val="FF3300"/>
                </a:solidFill>
              </a:rPr>
              <a:t>男，</a:t>
            </a:r>
            <a:r>
              <a:rPr lang="en-US" altLang="zh-CN" sz="3200" b="1">
                <a:solidFill>
                  <a:srgbClr val="FF3300"/>
                </a:solidFill>
              </a:rPr>
              <a:t>1977</a:t>
            </a:r>
            <a:r>
              <a:rPr lang="zh-CN" altLang="en-US" sz="3200" b="1">
                <a:solidFill>
                  <a:srgbClr val="FF3300"/>
                </a:solidFill>
              </a:rPr>
              <a:t>年</a:t>
            </a:r>
            <a:r>
              <a:rPr lang="en-US" altLang="zh-CN" sz="3200" b="1">
                <a:solidFill>
                  <a:srgbClr val="FF3300"/>
                </a:solidFill>
              </a:rPr>
              <a:t>6</a:t>
            </a:r>
            <a:r>
              <a:rPr lang="zh-CN" altLang="en-US" sz="3200" b="1">
                <a:solidFill>
                  <a:srgbClr val="FF3300"/>
                </a:solidFill>
              </a:rPr>
              <a:t>月</a:t>
            </a:r>
            <a:r>
              <a:rPr lang="en-US" altLang="zh-CN" sz="3200" b="1">
                <a:solidFill>
                  <a:srgbClr val="FF3300"/>
                </a:solidFill>
              </a:rPr>
              <a:t>12</a:t>
            </a:r>
            <a:r>
              <a:rPr lang="zh-CN" altLang="en-US" sz="3200" b="1">
                <a:solidFill>
                  <a:srgbClr val="FF3300"/>
                </a:solidFill>
              </a:rPr>
              <a:t>日出生，广东省深圳市宝安区人。</a:t>
            </a:r>
            <a:r>
              <a:rPr lang="zh-CN" altLang="en-US" sz="3200">
                <a:solidFill>
                  <a:srgbClr val="FF3300"/>
                </a:solidFill>
              </a:rPr>
              <a:t> </a:t>
            </a:r>
          </a:p>
        </p:txBody>
      </p:sp>
      <p:sp>
        <p:nvSpPr>
          <p:cNvPr id="4" name="同侧圆角矩形 3"/>
          <p:cNvSpPr/>
          <p:nvPr/>
        </p:nvSpPr>
        <p:spPr>
          <a:xfrm>
            <a:off x="467544" y="764704"/>
            <a:ext cx="2000609" cy="516419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3000" b="1" dirty="0" smtClean="0">
                <a:latin typeface="华文新魏" pitchFamily="2" charset="-122"/>
                <a:ea typeface="华文新魏" pitchFamily="2" charset="-122"/>
                <a:cs typeface="黑体"/>
              </a:rPr>
              <a:t>典题精讲</a:t>
            </a:r>
            <a:endParaRPr lang="zh-CN" altLang="en-US" sz="3000" b="1" dirty="0">
              <a:latin typeface="华文新魏" pitchFamily="2" charset="-122"/>
              <a:ea typeface="华文新魏" pitchFamily="2" charset="-122"/>
              <a:cs typeface="黑体"/>
            </a:endParaRPr>
          </a:p>
        </p:txBody>
      </p:sp>
      <p:cxnSp>
        <p:nvCxnSpPr>
          <p:cNvPr id="5" name="直线连接符 21"/>
          <p:cNvCxnSpPr/>
          <p:nvPr/>
        </p:nvCxnSpPr>
        <p:spPr>
          <a:xfrm flipV="1">
            <a:off x="467542" y="1345099"/>
            <a:ext cx="2071702" cy="5754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2000"/>
                                        <p:tgtEl>
                                          <p:spTgt spid="6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8" grpId="0"/>
      <p:bldP spid="614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4" name="Text Box 4"/>
          <p:cNvSpPr txBox="1">
            <a:spLocks noChangeArrowheads="1"/>
          </p:cNvSpPr>
          <p:nvPr/>
        </p:nvSpPr>
        <p:spPr bwMode="auto">
          <a:xfrm>
            <a:off x="2514600" y="609600"/>
            <a:ext cx="51816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4400" b="1">
                <a:solidFill>
                  <a:srgbClr val="FF3300"/>
                </a:solidFill>
                <a:ea typeface="华文新魏" pitchFamily="2" charset="-122"/>
              </a:rPr>
              <a:t>身份证编码知识</a:t>
            </a:r>
          </a:p>
        </p:txBody>
      </p:sp>
      <p:sp>
        <p:nvSpPr>
          <p:cNvPr id="5125" name="Text Box 5"/>
          <p:cNvSpPr txBox="1">
            <a:spLocks noChangeArrowheads="1"/>
          </p:cNvSpPr>
          <p:nvPr/>
        </p:nvSpPr>
        <p:spPr bwMode="auto">
          <a:xfrm>
            <a:off x="0" y="1465263"/>
            <a:ext cx="9144000" cy="4478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200" b="1">
                <a:latin typeface="宋体" pitchFamily="2" charset="-122"/>
                <a:ea typeface="宋体" pitchFamily="2" charset="-122"/>
              </a:rPr>
              <a:t>    </a:t>
            </a:r>
            <a:r>
              <a:rPr lang="zh-CN" altLang="en-US" sz="3200" b="1">
                <a:latin typeface="宋体" pitchFamily="2" charset="-122"/>
                <a:ea typeface="宋体" pitchFamily="2" charset="-122"/>
              </a:rPr>
              <a:t>旧的身份证号码有</a:t>
            </a:r>
            <a:r>
              <a:rPr lang="en-US" altLang="zh-CN" sz="3200" b="1">
                <a:latin typeface="宋体" pitchFamily="2" charset="-122"/>
                <a:ea typeface="宋体" pitchFamily="2" charset="-122"/>
              </a:rPr>
              <a:t>15</a:t>
            </a:r>
            <a:r>
              <a:rPr lang="zh-CN" altLang="en-US" sz="3200" b="1">
                <a:latin typeface="宋体" pitchFamily="2" charset="-122"/>
                <a:ea typeface="宋体" pitchFamily="2" charset="-122"/>
              </a:rPr>
              <a:t>位，新的身份证号码有</a:t>
            </a:r>
            <a:r>
              <a:rPr lang="en-US" altLang="zh-CN" sz="3200" b="1">
                <a:latin typeface="宋体" pitchFamily="2" charset="-122"/>
                <a:ea typeface="宋体" pitchFamily="2" charset="-122"/>
              </a:rPr>
              <a:t>18</a:t>
            </a:r>
            <a:r>
              <a:rPr lang="zh-CN" altLang="en-US" sz="3200" b="1">
                <a:latin typeface="宋体" pitchFamily="2" charset="-122"/>
                <a:ea typeface="宋体" pitchFamily="2" charset="-122"/>
              </a:rPr>
              <a:t>位。新增在第</a:t>
            </a:r>
            <a:r>
              <a:rPr lang="en-US" altLang="zh-CN" sz="3200" b="1">
                <a:latin typeface="宋体" pitchFamily="2" charset="-122"/>
                <a:ea typeface="宋体" pitchFamily="2" charset="-122"/>
              </a:rPr>
              <a:t>7</a:t>
            </a:r>
            <a:r>
              <a:rPr lang="zh-CN" altLang="en-US" sz="3200" b="1">
                <a:latin typeface="宋体" pitchFamily="2" charset="-122"/>
                <a:ea typeface="宋体" pitchFamily="2" charset="-122"/>
              </a:rPr>
              <a:t>、</a:t>
            </a:r>
            <a:r>
              <a:rPr lang="en-US" altLang="zh-CN" sz="3200" b="1">
                <a:latin typeface="宋体" pitchFamily="2" charset="-122"/>
                <a:ea typeface="宋体" pitchFamily="2" charset="-122"/>
              </a:rPr>
              <a:t>8</a:t>
            </a:r>
            <a:r>
              <a:rPr lang="zh-CN" altLang="en-US" sz="3200" b="1">
                <a:latin typeface="宋体" pitchFamily="2" charset="-122"/>
                <a:ea typeface="宋体" pitchFamily="2" charset="-122"/>
              </a:rPr>
              <a:t>、</a:t>
            </a:r>
            <a:r>
              <a:rPr lang="en-US" altLang="zh-CN" sz="3200" b="1">
                <a:latin typeface="宋体" pitchFamily="2" charset="-122"/>
                <a:ea typeface="宋体" pitchFamily="2" charset="-122"/>
              </a:rPr>
              <a:t>18</a:t>
            </a:r>
            <a:r>
              <a:rPr lang="zh-CN" altLang="en-US" sz="3200" b="1">
                <a:latin typeface="宋体" pitchFamily="2" charset="-122"/>
                <a:ea typeface="宋体" pitchFamily="2" charset="-122"/>
              </a:rPr>
              <a:t>三位。其中</a:t>
            </a:r>
            <a:r>
              <a:rPr lang="zh-CN" altLang="en-US" sz="3200" b="1">
                <a:solidFill>
                  <a:schemeClr val="hlink"/>
                </a:solidFill>
                <a:latin typeface="宋体" pitchFamily="2" charset="-122"/>
                <a:ea typeface="宋体" pitchFamily="2" charset="-122"/>
              </a:rPr>
              <a:t>前两位</a:t>
            </a:r>
            <a:r>
              <a:rPr lang="zh-CN" altLang="en-US" sz="3200" b="1">
                <a:latin typeface="宋体" pitchFamily="2" charset="-122"/>
                <a:ea typeface="宋体" pitchFamily="2" charset="-122"/>
              </a:rPr>
              <a:t>分别是</a:t>
            </a:r>
            <a:r>
              <a:rPr lang="zh-CN" altLang="en-US" sz="3200" b="1">
                <a:solidFill>
                  <a:schemeClr val="hlink"/>
                </a:solidFill>
                <a:latin typeface="宋体" pitchFamily="2" charset="-122"/>
                <a:ea typeface="宋体" pitchFamily="2" charset="-122"/>
              </a:rPr>
              <a:t>省、自治区或直辖市</a:t>
            </a:r>
            <a:r>
              <a:rPr lang="zh-CN" altLang="en-US" sz="3200" b="1">
                <a:latin typeface="宋体" pitchFamily="2" charset="-122"/>
                <a:ea typeface="宋体" pitchFamily="2" charset="-122"/>
              </a:rPr>
              <a:t>。</a:t>
            </a:r>
            <a:r>
              <a:rPr lang="en-US" altLang="zh-CN" sz="3200" b="1">
                <a:solidFill>
                  <a:schemeClr val="hlink"/>
                </a:solidFill>
                <a:latin typeface="宋体" pitchFamily="2" charset="-122"/>
                <a:ea typeface="宋体" pitchFamily="2" charset="-122"/>
              </a:rPr>
              <a:t>3</a:t>
            </a:r>
            <a:r>
              <a:rPr lang="zh-CN" altLang="en-US" sz="3200" b="1">
                <a:solidFill>
                  <a:schemeClr val="hlink"/>
                </a:solidFill>
                <a:latin typeface="宋体" pitchFamily="2" charset="-122"/>
                <a:ea typeface="宋体" pitchFamily="2" charset="-122"/>
              </a:rPr>
              <a:t>、</a:t>
            </a:r>
            <a:r>
              <a:rPr lang="en-US" altLang="zh-CN" sz="3200" b="1">
                <a:solidFill>
                  <a:schemeClr val="hlink"/>
                </a:solidFill>
                <a:latin typeface="宋体" pitchFamily="2" charset="-122"/>
                <a:ea typeface="宋体" pitchFamily="2" charset="-122"/>
              </a:rPr>
              <a:t>4</a:t>
            </a:r>
            <a:r>
              <a:rPr lang="zh-CN" altLang="en-US" sz="3200" b="1">
                <a:solidFill>
                  <a:schemeClr val="hlink"/>
                </a:solidFill>
                <a:latin typeface="宋体" pitchFamily="2" charset="-122"/>
                <a:ea typeface="宋体" pitchFamily="2" charset="-122"/>
              </a:rPr>
              <a:t>两位</a:t>
            </a:r>
            <a:r>
              <a:rPr lang="zh-CN" altLang="en-US" sz="3200" b="1">
                <a:latin typeface="宋体" pitchFamily="2" charset="-122"/>
                <a:ea typeface="宋体" pitchFamily="2" charset="-122"/>
              </a:rPr>
              <a:t>表示所在的</a:t>
            </a:r>
            <a:r>
              <a:rPr lang="zh-CN" altLang="en-US" sz="3200" b="1">
                <a:solidFill>
                  <a:schemeClr val="hlink"/>
                </a:solidFill>
                <a:latin typeface="宋体" pitchFamily="2" charset="-122"/>
                <a:ea typeface="宋体" pitchFamily="2" charset="-122"/>
              </a:rPr>
              <a:t>市</a:t>
            </a:r>
            <a:r>
              <a:rPr lang="zh-CN" altLang="en-US" sz="3200" b="1">
                <a:latin typeface="宋体" pitchFamily="2" charset="-122"/>
                <a:ea typeface="宋体" pitchFamily="2" charset="-122"/>
              </a:rPr>
              <a:t>，</a:t>
            </a:r>
            <a:r>
              <a:rPr lang="en-US" altLang="zh-CN" sz="3200" b="1">
                <a:solidFill>
                  <a:schemeClr val="hlink"/>
                </a:solidFill>
                <a:latin typeface="宋体" pitchFamily="2" charset="-122"/>
                <a:ea typeface="宋体" pitchFamily="2" charset="-122"/>
              </a:rPr>
              <a:t>5</a:t>
            </a:r>
            <a:r>
              <a:rPr lang="zh-CN" altLang="en-US" sz="3200" b="1">
                <a:solidFill>
                  <a:schemeClr val="hlink"/>
                </a:solidFill>
                <a:latin typeface="宋体" pitchFamily="2" charset="-122"/>
                <a:ea typeface="宋体" pitchFamily="2" charset="-122"/>
              </a:rPr>
              <a:t>、</a:t>
            </a:r>
            <a:r>
              <a:rPr lang="en-US" altLang="zh-CN" sz="3200" b="1">
                <a:solidFill>
                  <a:schemeClr val="hlink"/>
                </a:solidFill>
                <a:latin typeface="宋体" pitchFamily="2" charset="-122"/>
                <a:ea typeface="宋体" pitchFamily="2" charset="-122"/>
              </a:rPr>
              <a:t>6</a:t>
            </a:r>
            <a:r>
              <a:rPr lang="zh-CN" altLang="en-US" sz="3200" b="1">
                <a:solidFill>
                  <a:schemeClr val="hlink"/>
                </a:solidFill>
                <a:latin typeface="宋体" pitchFamily="2" charset="-122"/>
                <a:ea typeface="宋体" pitchFamily="2" charset="-122"/>
              </a:rPr>
              <a:t>两位</a:t>
            </a:r>
            <a:r>
              <a:rPr lang="zh-CN" altLang="en-US" sz="3200" b="1">
                <a:latin typeface="宋体" pitchFamily="2" charset="-122"/>
                <a:ea typeface="宋体" pitchFamily="2" charset="-122"/>
              </a:rPr>
              <a:t>表示所以的</a:t>
            </a:r>
            <a:r>
              <a:rPr lang="zh-CN" altLang="en-US" sz="3200" b="1">
                <a:solidFill>
                  <a:schemeClr val="hlink"/>
                </a:solidFill>
                <a:latin typeface="宋体" pitchFamily="2" charset="-122"/>
                <a:ea typeface="宋体" pitchFamily="2" charset="-122"/>
              </a:rPr>
              <a:t>县区</a:t>
            </a:r>
            <a:r>
              <a:rPr lang="zh-CN" altLang="en-US" sz="3200" b="1">
                <a:latin typeface="宋体" pitchFamily="2" charset="-122"/>
                <a:ea typeface="宋体" pitchFamily="2" charset="-122"/>
              </a:rPr>
              <a:t>。</a:t>
            </a:r>
            <a:r>
              <a:rPr lang="zh-CN" altLang="en-US" sz="3200" b="1">
                <a:solidFill>
                  <a:schemeClr val="hlink"/>
                </a:solidFill>
                <a:latin typeface="宋体" pitchFamily="2" charset="-122"/>
                <a:ea typeface="宋体" pitchFamily="2" charset="-122"/>
              </a:rPr>
              <a:t>第</a:t>
            </a:r>
            <a:r>
              <a:rPr lang="en-US" altLang="zh-CN" sz="3200" b="1">
                <a:solidFill>
                  <a:schemeClr val="hlink"/>
                </a:solidFill>
                <a:latin typeface="宋体" pitchFamily="2" charset="-122"/>
                <a:ea typeface="宋体" pitchFamily="2" charset="-122"/>
              </a:rPr>
              <a:t>7-14</a:t>
            </a:r>
            <a:r>
              <a:rPr lang="zh-CN" altLang="en-US" sz="3200" b="1">
                <a:solidFill>
                  <a:schemeClr val="hlink"/>
                </a:solidFill>
                <a:latin typeface="宋体" pitchFamily="2" charset="-122"/>
                <a:ea typeface="宋体" pitchFamily="2" charset="-122"/>
              </a:rPr>
              <a:t>位</a:t>
            </a:r>
            <a:r>
              <a:rPr lang="zh-CN" altLang="en-US" sz="3200" b="1">
                <a:latin typeface="宋体" pitchFamily="2" charset="-122"/>
                <a:ea typeface="宋体" pitchFamily="2" charset="-122"/>
              </a:rPr>
              <a:t>表示</a:t>
            </a:r>
            <a:r>
              <a:rPr lang="zh-CN" altLang="en-US" sz="3200" b="1">
                <a:solidFill>
                  <a:schemeClr val="hlink"/>
                </a:solidFill>
                <a:latin typeface="宋体" pitchFamily="2" charset="-122"/>
                <a:ea typeface="宋体" pitchFamily="2" charset="-122"/>
              </a:rPr>
              <a:t>出生年月日</a:t>
            </a:r>
            <a:r>
              <a:rPr lang="zh-CN" altLang="en-US" sz="3200" b="1">
                <a:latin typeface="宋体" pitchFamily="2" charset="-122"/>
                <a:ea typeface="宋体" pitchFamily="2" charset="-122"/>
              </a:rPr>
              <a:t>。</a:t>
            </a:r>
            <a:r>
              <a:rPr lang="zh-CN" altLang="en-US" sz="3200" b="1">
                <a:solidFill>
                  <a:schemeClr val="hlink"/>
                </a:solidFill>
                <a:latin typeface="宋体" pitchFamily="2" charset="-122"/>
                <a:ea typeface="宋体" pitchFamily="2" charset="-122"/>
              </a:rPr>
              <a:t>第</a:t>
            </a:r>
            <a:r>
              <a:rPr lang="en-US" altLang="zh-CN" sz="3200" b="1">
                <a:solidFill>
                  <a:schemeClr val="hlink"/>
                </a:solidFill>
                <a:latin typeface="宋体" pitchFamily="2" charset="-122"/>
                <a:ea typeface="宋体" pitchFamily="2" charset="-122"/>
              </a:rPr>
              <a:t>15</a:t>
            </a:r>
            <a:r>
              <a:rPr lang="zh-CN" altLang="en-US" sz="3200" b="1">
                <a:solidFill>
                  <a:schemeClr val="hlink"/>
                </a:solidFill>
                <a:latin typeface="宋体" pitchFamily="2" charset="-122"/>
                <a:ea typeface="宋体" pitchFamily="2" charset="-122"/>
              </a:rPr>
              <a:t>、</a:t>
            </a:r>
            <a:r>
              <a:rPr lang="en-US" altLang="zh-CN" sz="3200" b="1">
                <a:solidFill>
                  <a:schemeClr val="hlink"/>
                </a:solidFill>
                <a:latin typeface="宋体" pitchFamily="2" charset="-122"/>
                <a:ea typeface="宋体" pitchFamily="2" charset="-122"/>
              </a:rPr>
              <a:t>16</a:t>
            </a:r>
            <a:r>
              <a:rPr lang="zh-CN" altLang="en-US" sz="3200" b="1">
                <a:solidFill>
                  <a:schemeClr val="hlink"/>
                </a:solidFill>
                <a:latin typeface="宋体" pitchFamily="2" charset="-122"/>
                <a:ea typeface="宋体" pitchFamily="2" charset="-122"/>
              </a:rPr>
              <a:t>位</a:t>
            </a:r>
            <a:r>
              <a:rPr lang="zh-CN" altLang="en-US" sz="3200" b="1">
                <a:latin typeface="宋体" pitchFamily="2" charset="-122"/>
                <a:ea typeface="宋体" pitchFamily="2" charset="-122"/>
              </a:rPr>
              <a:t>表示所在地</a:t>
            </a:r>
            <a:r>
              <a:rPr lang="zh-CN" altLang="en-US" sz="3200" b="1">
                <a:solidFill>
                  <a:schemeClr val="hlink"/>
                </a:solidFill>
                <a:latin typeface="宋体" pitchFamily="2" charset="-122"/>
                <a:ea typeface="宋体" pitchFamily="2" charset="-122"/>
              </a:rPr>
              <a:t>派出所的代码</a:t>
            </a:r>
            <a:r>
              <a:rPr lang="zh-CN" altLang="en-US" sz="3200" b="1">
                <a:latin typeface="宋体" pitchFamily="2" charset="-122"/>
                <a:ea typeface="宋体" pitchFamily="2" charset="-122"/>
              </a:rPr>
              <a:t>，</a:t>
            </a:r>
            <a:r>
              <a:rPr lang="zh-CN" altLang="en-US" sz="3200" b="1">
                <a:solidFill>
                  <a:schemeClr val="hlink"/>
                </a:solidFill>
                <a:latin typeface="宋体" pitchFamily="2" charset="-122"/>
                <a:ea typeface="宋体" pitchFamily="2" charset="-122"/>
              </a:rPr>
              <a:t>第</a:t>
            </a:r>
            <a:r>
              <a:rPr lang="en-US" altLang="zh-CN" sz="3200" b="1">
                <a:solidFill>
                  <a:schemeClr val="hlink"/>
                </a:solidFill>
                <a:latin typeface="宋体" pitchFamily="2" charset="-122"/>
                <a:ea typeface="宋体" pitchFamily="2" charset="-122"/>
              </a:rPr>
              <a:t>17</a:t>
            </a:r>
            <a:r>
              <a:rPr lang="zh-CN" altLang="en-US" sz="3200" b="1">
                <a:solidFill>
                  <a:schemeClr val="hlink"/>
                </a:solidFill>
                <a:latin typeface="宋体" pitchFamily="2" charset="-122"/>
                <a:ea typeface="宋体" pitchFamily="2" charset="-122"/>
              </a:rPr>
              <a:t>位</a:t>
            </a:r>
            <a:r>
              <a:rPr lang="zh-CN" altLang="en-US" sz="3200" b="1">
                <a:latin typeface="宋体" pitchFamily="2" charset="-122"/>
                <a:ea typeface="宋体" pitchFamily="2" charset="-122"/>
              </a:rPr>
              <a:t>表示</a:t>
            </a:r>
            <a:r>
              <a:rPr lang="zh-CN" altLang="en-US" sz="3200" b="1">
                <a:solidFill>
                  <a:schemeClr val="hlink"/>
                </a:solidFill>
                <a:latin typeface="宋体" pitchFamily="2" charset="-122"/>
                <a:ea typeface="宋体" pitchFamily="2" charset="-122"/>
              </a:rPr>
              <a:t>性别</a:t>
            </a:r>
            <a:r>
              <a:rPr lang="zh-CN" altLang="en-US" sz="3200" b="1">
                <a:latin typeface="宋体" pitchFamily="2" charset="-122"/>
                <a:ea typeface="宋体" pitchFamily="2" charset="-122"/>
              </a:rPr>
              <a:t>，一般男的用奇数表示，女的用偶数表示。</a:t>
            </a:r>
            <a:r>
              <a:rPr lang="zh-CN" altLang="en-US" sz="3200" b="1">
                <a:solidFill>
                  <a:schemeClr val="hlink"/>
                </a:solidFill>
                <a:latin typeface="宋体" pitchFamily="2" charset="-122"/>
                <a:ea typeface="宋体" pitchFamily="2" charset="-122"/>
              </a:rPr>
              <a:t>第</a:t>
            </a:r>
            <a:r>
              <a:rPr lang="en-US" altLang="zh-CN" sz="3200" b="1">
                <a:solidFill>
                  <a:schemeClr val="hlink"/>
                </a:solidFill>
                <a:latin typeface="宋体" pitchFamily="2" charset="-122"/>
                <a:ea typeface="宋体" pitchFamily="2" charset="-122"/>
              </a:rPr>
              <a:t>18</a:t>
            </a:r>
            <a:r>
              <a:rPr lang="zh-CN" altLang="en-US" sz="3200" b="1">
                <a:solidFill>
                  <a:schemeClr val="hlink"/>
                </a:solidFill>
                <a:latin typeface="宋体" pitchFamily="2" charset="-122"/>
                <a:ea typeface="宋体" pitchFamily="2" charset="-122"/>
              </a:rPr>
              <a:t>位</a:t>
            </a:r>
            <a:r>
              <a:rPr lang="zh-CN" altLang="en-US" sz="3200" b="1">
                <a:latin typeface="宋体" pitchFamily="2" charset="-122"/>
                <a:ea typeface="宋体" pitchFamily="2" charset="-122"/>
              </a:rPr>
              <a:t>表示</a:t>
            </a:r>
            <a:r>
              <a:rPr lang="zh-CN" altLang="en-US" sz="3200" b="1">
                <a:solidFill>
                  <a:schemeClr val="hlink"/>
                </a:solidFill>
                <a:latin typeface="宋体" pitchFamily="2" charset="-122"/>
                <a:ea typeface="宋体" pitchFamily="2" charset="-122"/>
              </a:rPr>
              <a:t>校验码</a:t>
            </a:r>
            <a:r>
              <a:rPr lang="zh-CN" altLang="en-US" sz="3200" b="1">
                <a:latin typeface="宋体" pitchFamily="2" charset="-122"/>
                <a:ea typeface="宋体" pitchFamily="2" charset="-122"/>
              </a:rPr>
              <a:t>，也有的说是个人信息码，一般是随计算机的随机产生，用来检验身份证的正确性。有时也用</a:t>
            </a:r>
            <a:r>
              <a:rPr lang="en-US" altLang="zh-CN" sz="3200" b="1">
                <a:latin typeface="宋体" pitchFamily="2" charset="-122"/>
                <a:ea typeface="宋体" pitchFamily="2" charset="-122"/>
              </a:rPr>
              <a:t>X</a:t>
            </a:r>
            <a:r>
              <a:rPr lang="zh-CN" altLang="en-US" sz="3200" b="1">
                <a:latin typeface="宋体" pitchFamily="2" charset="-122"/>
                <a:ea typeface="宋体" pitchFamily="2" charset="-122"/>
              </a:rPr>
              <a:t>表示，但是不一定是男单女双。</a:t>
            </a:r>
          </a:p>
        </p:txBody>
      </p:sp>
      <p:sp>
        <p:nvSpPr>
          <p:cNvPr id="4" name="同侧圆角矩形 3"/>
          <p:cNvSpPr/>
          <p:nvPr/>
        </p:nvSpPr>
        <p:spPr>
          <a:xfrm>
            <a:off x="467544" y="764704"/>
            <a:ext cx="2000609" cy="516419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3000" b="1" dirty="0" smtClean="0">
                <a:latin typeface="华文新魏" pitchFamily="2" charset="-122"/>
                <a:ea typeface="华文新魏" pitchFamily="2" charset="-122"/>
                <a:cs typeface="黑体"/>
              </a:rPr>
              <a:t>典题精讲</a:t>
            </a:r>
            <a:endParaRPr lang="zh-CN" altLang="en-US" sz="3000" b="1" dirty="0">
              <a:latin typeface="华文新魏" pitchFamily="2" charset="-122"/>
              <a:ea typeface="华文新魏" pitchFamily="2" charset="-122"/>
              <a:cs typeface="黑体"/>
            </a:endParaRPr>
          </a:p>
        </p:txBody>
      </p:sp>
      <p:cxnSp>
        <p:nvCxnSpPr>
          <p:cNvPr id="5" name="直线连接符 21"/>
          <p:cNvCxnSpPr/>
          <p:nvPr/>
        </p:nvCxnSpPr>
        <p:spPr>
          <a:xfrm flipV="1">
            <a:off x="467542" y="1345099"/>
            <a:ext cx="2071702" cy="5754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5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4" grpId="0"/>
      <p:bldP spid="512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Text Box 4"/>
          <p:cNvSpPr txBox="1">
            <a:spLocks noChangeArrowheads="1"/>
          </p:cNvSpPr>
          <p:nvPr/>
        </p:nvSpPr>
        <p:spPr bwMode="auto">
          <a:xfrm>
            <a:off x="304800" y="1375494"/>
            <a:ext cx="8534400" cy="5149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200" b="1" dirty="0"/>
              <a:t>“</a:t>
            </a:r>
            <a:r>
              <a:rPr lang="zh-CN" altLang="en-US" sz="3200" b="1" dirty="0"/>
              <a:t>小马虎”在课前收集了爷爷、奶奶、爸爸和妈妈四个人的身份证号码，但是不记得这四个号码分别是谁的了，你们能帮帮他吗？</a:t>
            </a:r>
            <a:endParaRPr lang="zh-CN" altLang="en-US" sz="1000" b="1" dirty="0"/>
          </a:p>
          <a:p>
            <a:pPr>
              <a:spcBef>
                <a:spcPct val="50000"/>
              </a:spcBef>
            </a:pPr>
            <a:endParaRPr lang="zh-CN" altLang="en-US" sz="800" b="1" dirty="0"/>
          </a:p>
          <a:p>
            <a:r>
              <a:rPr lang="zh-CN" altLang="en-US" sz="3200" b="1" dirty="0"/>
              <a:t>            </a:t>
            </a:r>
            <a:r>
              <a:rPr lang="en-US" altLang="zh-CN" sz="3200" b="1" dirty="0"/>
              <a:t>440306197012210412</a:t>
            </a:r>
            <a:r>
              <a:rPr lang="en-US" altLang="zh-CN" sz="3200" b="1" dirty="0">
                <a:latin typeface="华文中宋" pitchFamily="2" charset="-122"/>
              </a:rPr>
              <a:t>    </a:t>
            </a:r>
            <a:endParaRPr lang="en-US" altLang="zh-CN" sz="3200" b="1" dirty="0"/>
          </a:p>
          <a:p>
            <a:r>
              <a:rPr lang="en-US" altLang="zh-CN" sz="3200" b="1" dirty="0">
                <a:latin typeface="华文中宋" pitchFamily="2" charset="-122"/>
              </a:rPr>
              <a:t> </a:t>
            </a:r>
            <a:r>
              <a:rPr lang="en-US" altLang="zh-CN" sz="3200" b="1" dirty="0"/>
              <a:t> </a:t>
            </a:r>
            <a:r>
              <a:rPr lang="en-US" altLang="zh-CN" sz="3200" b="1" dirty="0">
                <a:latin typeface="华文中宋" pitchFamily="2" charset="-122"/>
              </a:rPr>
              <a:t> </a:t>
            </a:r>
            <a:r>
              <a:rPr lang="en-US" altLang="zh-CN" sz="3200" b="1" dirty="0"/>
              <a:t> </a:t>
            </a:r>
            <a:r>
              <a:rPr lang="en-US" altLang="zh-CN" sz="3200" b="1" dirty="0">
                <a:latin typeface="华文中宋" pitchFamily="2" charset="-122"/>
              </a:rPr>
              <a:t> </a:t>
            </a:r>
            <a:r>
              <a:rPr lang="en-US" altLang="zh-CN" sz="3200" b="1" dirty="0"/>
              <a:t>     </a:t>
            </a:r>
          </a:p>
          <a:p>
            <a:r>
              <a:rPr lang="en-US" altLang="zh-CN" sz="3200" b="1" dirty="0"/>
              <a:t>            440306450607331</a:t>
            </a:r>
          </a:p>
          <a:p>
            <a:r>
              <a:rPr lang="en-US" altLang="zh-CN" sz="3200" b="1" dirty="0"/>
              <a:t>            </a:t>
            </a:r>
          </a:p>
          <a:p>
            <a:r>
              <a:rPr lang="en-US" altLang="zh-CN" sz="3200" b="1" dirty="0"/>
              <a:t>            440306440101040</a:t>
            </a:r>
            <a:r>
              <a:rPr lang="en-US" altLang="zh-CN" sz="3200" b="1" dirty="0">
                <a:latin typeface="华文中宋" pitchFamily="2" charset="-122"/>
              </a:rPr>
              <a:t>     </a:t>
            </a:r>
            <a:endParaRPr lang="en-US" altLang="zh-CN" sz="3200" b="1" dirty="0"/>
          </a:p>
          <a:p>
            <a:r>
              <a:rPr lang="en-US" altLang="zh-CN" sz="3200" b="1" dirty="0">
                <a:latin typeface="华文中宋" pitchFamily="2" charset="-122"/>
              </a:rPr>
              <a:t>   </a:t>
            </a:r>
            <a:r>
              <a:rPr lang="en-US" altLang="zh-CN" sz="3200" b="1" dirty="0"/>
              <a:t> </a:t>
            </a:r>
            <a:r>
              <a:rPr lang="en-US" altLang="zh-CN" sz="3200" b="1" dirty="0">
                <a:latin typeface="华文中宋" pitchFamily="2" charset="-122"/>
              </a:rPr>
              <a:t>   </a:t>
            </a:r>
            <a:endParaRPr lang="en-US" altLang="zh-CN" sz="3200" b="1" dirty="0"/>
          </a:p>
          <a:p>
            <a:r>
              <a:rPr lang="en-US" altLang="zh-CN" sz="3200" b="1" dirty="0"/>
              <a:t>            440306197209280161</a:t>
            </a:r>
            <a:r>
              <a:rPr lang="en-US" altLang="zh-CN" sz="3200" dirty="0"/>
              <a:t> </a:t>
            </a:r>
          </a:p>
        </p:txBody>
      </p:sp>
      <p:sp>
        <p:nvSpPr>
          <p:cNvPr id="11267" name="WordArt 6"/>
          <p:cNvSpPr>
            <a:spLocks noChangeArrowheads="1" noChangeShapeType="1" noTextEdit="1"/>
          </p:cNvSpPr>
          <p:nvPr/>
        </p:nvSpPr>
        <p:spPr bwMode="auto">
          <a:xfrm>
            <a:off x="2667000" y="533400"/>
            <a:ext cx="3429000" cy="762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zh-CN" altLang="en-US" sz="3600" kern="1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华文中宋"/>
              </a:rPr>
              <a:t>小马虎的难题</a:t>
            </a:r>
          </a:p>
        </p:txBody>
      </p:sp>
      <p:sp>
        <p:nvSpPr>
          <p:cNvPr id="6" name="同侧圆角矩形 5"/>
          <p:cNvSpPr/>
          <p:nvPr/>
        </p:nvSpPr>
        <p:spPr>
          <a:xfrm>
            <a:off x="467544" y="764704"/>
            <a:ext cx="2000609" cy="516419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3000" b="1" dirty="0" smtClean="0">
                <a:latin typeface="华文新魏" pitchFamily="2" charset="-122"/>
                <a:ea typeface="华文新魏" pitchFamily="2" charset="-122"/>
                <a:cs typeface="黑体"/>
              </a:rPr>
              <a:t>学以致用</a:t>
            </a:r>
            <a:endParaRPr lang="zh-CN" altLang="en-US" sz="3000" b="1" dirty="0">
              <a:latin typeface="华文新魏" pitchFamily="2" charset="-122"/>
              <a:ea typeface="华文新魏" pitchFamily="2" charset="-122"/>
              <a:cs typeface="黑体"/>
            </a:endParaRPr>
          </a:p>
        </p:txBody>
      </p:sp>
      <p:cxnSp>
        <p:nvCxnSpPr>
          <p:cNvPr id="7" name="直线连接符 21"/>
          <p:cNvCxnSpPr/>
          <p:nvPr/>
        </p:nvCxnSpPr>
        <p:spPr>
          <a:xfrm flipV="1">
            <a:off x="467542" y="1335014"/>
            <a:ext cx="2071702" cy="5754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Text Box 4"/>
          <p:cNvSpPr txBox="1">
            <a:spLocks noChangeArrowheads="1"/>
          </p:cNvSpPr>
          <p:nvPr/>
        </p:nvSpPr>
        <p:spPr bwMode="auto">
          <a:xfrm>
            <a:off x="304800" y="1295400"/>
            <a:ext cx="8534400" cy="173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3600" b="1">
                <a:ea typeface="宋体" pitchFamily="2" charset="-122"/>
              </a:rPr>
              <a:t>　　</a:t>
            </a:r>
            <a:r>
              <a:rPr lang="zh-CN" altLang="en-US" sz="3600" b="1"/>
              <a:t>你长大后身份证号码可能是多少？请你设计一下（不能确定的数字用</a:t>
            </a:r>
            <a:r>
              <a:rPr lang="en-US" altLang="zh-CN" sz="3600" b="1"/>
              <a:t>X</a:t>
            </a:r>
            <a:r>
              <a:rPr lang="zh-CN" altLang="en-US" sz="3600" b="1"/>
              <a:t>表示）展示交流，并说说你的设计理由。</a:t>
            </a:r>
            <a:r>
              <a:rPr lang="zh-CN" altLang="en-US" sz="3600"/>
              <a:t> </a:t>
            </a:r>
          </a:p>
        </p:txBody>
      </p:sp>
      <p:sp>
        <p:nvSpPr>
          <p:cNvPr id="8199" name="Text Box 7"/>
          <p:cNvSpPr txBox="1">
            <a:spLocks noChangeArrowheads="1"/>
          </p:cNvSpPr>
          <p:nvPr/>
        </p:nvSpPr>
        <p:spPr bwMode="auto">
          <a:xfrm>
            <a:off x="304800" y="3861048"/>
            <a:ext cx="8534400" cy="2289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3600" b="1" dirty="0">
                <a:solidFill>
                  <a:srgbClr val="0000FF"/>
                </a:solidFill>
                <a:latin typeface="华文新魏" pitchFamily="2" charset="-122"/>
                <a:ea typeface="华文新魏" pitchFamily="2" charset="-122"/>
              </a:rPr>
              <a:t>温 馨 提 示：</a:t>
            </a:r>
          </a:p>
          <a:p>
            <a:r>
              <a:rPr lang="zh-CN" altLang="en-US" sz="3600" b="1" dirty="0">
                <a:solidFill>
                  <a:srgbClr val="FF3300"/>
                </a:solidFill>
                <a:ea typeface="宋体" pitchFamily="2" charset="-122"/>
              </a:rPr>
              <a:t>       身</a:t>
            </a:r>
            <a:r>
              <a:rPr lang="zh-CN" altLang="en-US" sz="3600" b="1" dirty="0">
                <a:solidFill>
                  <a:srgbClr val="FF3300"/>
                </a:solidFill>
              </a:rPr>
              <a:t>份证是我国目前唯一的法定个人身份证件，将来要注意妥善保管好自己的身份证，不要随意借给他人使用。 </a:t>
            </a:r>
          </a:p>
        </p:txBody>
      </p:sp>
      <p:sp>
        <p:nvSpPr>
          <p:cNvPr id="4" name="同侧圆角矩形 3"/>
          <p:cNvSpPr/>
          <p:nvPr/>
        </p:nvSpPr>
        <p:spPr>
          <a:xfrm>
            <a:off x="467544" y="764704"/>
            <a:ext cx="2000609" cy="516419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3000" b="1" dirty="0" smtClean="0">
                <a:latin typeface="华文新魏" pitchFamily="2" charset="-122"/>
                <a:ea typeface="华文新魏" pitchFamily="2" charset="-122"/>
                <a:cs typeface="黑体"/>
              </a:rPr>
              <a:t>学以致用</a:t>
            </a:r>
            <a:endParaRPr lang="zh-CN" altLang="en-US" sz="3000" b="1" dirty="0">
              <a:latin typeface="华文新魏" pitchFamily="2" charset="-122"/>
              <a:ea typeface="华文新魏" pitchFamily="2" charset="-122"/>
              <a:cs typeface="黑体"/>
            </a:endParaRPr>
          </a:p>
        </p:txBody>
      </p:sp>
      <p:cxnSp>
        <p:nvCxnSpPr>
          <p:cNvPr id="5" name="直线连接符 21"/>
          <p:cNvCxnSpPr/>
          <p:nvPr/>
        </p:nvCxnSpPr>
        <p:spPr>
          <a:xfrm flipV="1">
            <a:off x="467542" y="1335014"/>
            <a:ext cx="2071702" cy="5754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1000"/>
                                        <p:tgtEl>
                                          <p:spTgt spid="8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6" grpId="0"/>
      <p:bldP spid="819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0" name="Text Box 4"/>
          <p:cNvSpPr txBox="1">
            <a:spLocks noChangeArrowheads="1"/>
          </p:cNvSpPr>
          <p:nvPr/>
        </p:nvSpPr>
        <p:spPr bwMode="auto">
          <a:xfrm>
            <a:off x="228600" y="2878138"/>
            <a:ext cx="8915400" cy="2957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800" b="1">
                <a:ea typeface="宋体" pitchFamily="2" charset="-122"/>
              </a:rPr>
              <a:t>如：电话区号（深圳</a:t>
            </a:r>
            <a:r>
              <a:rPr lang="en-US" altLang="zh-CN" sz="2800" b="1">
                <a:ea typeface="宋体" pitchFamily="2" charset="-122"/>
              </a:rPr>
              <a:t>0755</a:t>
            </a:r>
            <a:r>
              <a:rPr lang="zh-CN" altLang="en-US" sz="2800" b="1">
                <a:ea typeface="宋体" pitchFamily="2" charset="-122"/>
              </a:rPr>
              <a:t>，东莞</a:t>
            </a:r>
            <a:r>
              <a:rPr lang="en-US" altLang="zh-CN" sz="2800" b="1">
                <a:ea typeface="宋体" pitchFamily="2" charset="-122"/>
              </a:rPr>
              <a:t>0769 </a:t>
            </a:r>
            <a:r>
              <a:rPr lang="zh-CN" altLang="en-US" sz="2800" b="1">
                <a:ea typeface="宋体" pitchFamily="2" charset="-122"/>
              </a:rPr>
              <a:t>，梅州</a:t>
            </a:r>
            <a:r>
              <a:rPr lang="en-US" altLang="zh-CN" sz="2800" b="1">
                <a:ea typeface="宋体" pitchFamily="2" charset="-122"/>
              </a:rPr>
              <a:t>0753</a:t>
            </a:r>
            <a:r>
              <a:rPr lang="zh-CN" altLang="en-US" sz="2800" b="1">
                <a:ea typeface="宋体" pitchFamily="2" charset="-122"/>
              </a:rPr>
              <a:t>）</a:t>
            </a:r>
          </a:p>
          <a:p>
            <a:endParaRPr lang="zh-CN" altLang="en-US" sz="2800" b="1">
              <a:ea typeface="宋体" pitchFamily="2" charset="-122"/>
            </a:endParaRPr>
          </a:p>
          <a:p>
            <a:r>
              <a:rPr lang="zh-CN" altLang="en-US" sz="2800" b="1">
                <a:ea typeface="宋体" pitchFamily="2" charset="-122"/>
              </a:rPr>
              <a:t>       车牌号码（粤</a:t>
            </a:r>
            <a:r>
              <a:rPr lang="en-US" altLang="zh-CN" sz="2800" b="1">
                <a:ea typeface="宋体" pitchFamily="2" charset="-122"/>
              </a:rPr>
              <a:t>AH2588,</a:t>
            </a:r>
            <a:r>
              <a:rPr lang="zh-CN" altLang="en-US" sz="2800" b="1">
                <a:ea typeface="宋体" pitchFamily="2" charset="-122"/>
              </a:rPr>
              <a:t>粤</a:t>
            </a:r>
            <a:r>
              <a:rPr lang="en-US" altLang="zh-CN" sz="2800" b="1">
                <a:ea typeface="宋体" pitchFamily="2" charset="-122"/>
              </a:rPr>
              <a:t>BU0555,</a:t>
            </a:r>
            <a:r>
              <a:rPr lang="zh-CN" altLang="en-US" sz="2800" b="1">
                <a:ea typeface="宋体" pitchFamily="2" charset="-122"/>
              </a:rPr>
              <a:t>粤</a:t>
            </a:r>
            <a:r>
              <a:rPr lang="en-US" altLang="zh-CN" sz="2800" b="1">
                <a:ea typeface="宋体" pitchFamily="2" charset="-122"/>
              </a:rPr>
              <a:t>SF2336</a:t>
            </a:r>
            <a:r>
              <a:rPr lang="zh-CN" altLang="en-US" sz="2800" b="1">
                <a:ea typeface="宋体" pitchFamily="2" charset="-122"/>
              </a:rPr>
              <a:t>）</a:t>
            </a:r>
          </a:p>
          <a:p>
            <a:endParaRPr lang="zh-CN" altLang="en-US" sz="2800" b="1">
              <a:ea typeface="宋体" pitchFamily="2" charset="-122"/>
            </a:endParaRPr>
          </a:p>
          <a:p>
            <a:r>
              <a:rPr lang="zh-CN" altLang="en-US" sz="2800" b="1">
                <a:ea typeface="宋体" pitchFamily="2" charset="-122"/>
              </a:rPr>
              <a:t>       邮政编码（</a:t>
            </a:r>
            <a:r>
              <a:rPr lang="zh-CN" altLang="en-US" sz="2400" b="1">
                <a:ea typeface="宋体" pitchFamily="2" charset="-122"/>
              </a:rPr>
              <a:t>福永</a:t>
            </a:r>
            <a:r>
              <a:rPr lang="en-US" altLang="zh-CN" sz="2400" b="1">
                <a:ea typeface="宋体" pitchFamily="2" charset="-122"/>
              </a:rPr>
              <a:t>518103</a:t>
            </a:r>
            <a:r>
              <a:rPr lang="zh-CN" altLang="en-US" sz="2400" b="1">
                <a:ea typeface="宋体" pitchFamily="2" charset="-122"/>
              </a:rPr>
              <a:t>，西乡</a:t>
            </a:r>
            <a:r>
              <a:rPr lang="en-US" altLang="zh-CN" sz="2400" b="1">
                <a:ea typeface="宋体" pitchFamily="2" charset="-122"/>
              </a:rPr>
              <a:t>518102</a:t>
            </a:r>
            <a:r>
              <a:rPr lang="zh-CN" altLang="en-US" sz="2400" b="1">
                <a:ea typeface="宋体" pitchFamily="2" charset="-122"/>
              </a:rPr>
              <a:t>，沙井</a:t>
            </a:r>
            <a:r>
              <a:rPr lang="en-US" altLang="zh-CN" sz="2400" b="1">
                <a:ea typeface="宋体" pitchFamily="2" charset="-122"/>
              </a:rPr>
              <a:t>518104</a:t>
            </a:r>
            <a:r>
              <a:rPr lang="zh-CN" altLang="en-US" sz="2400" b="1">
                <a:ea typeface="宋体" pitchFamily="2" charset="-122"/>
              </a:rPr>
              <a:t>）</a:t>
            </a:r>
          </a:p>
          <a:p>
            <a:endParaRPr lang="zh-CN" altLang="en-US" sz="2400" b="1">
              <a:ea typeface="宋体" pitchFamily="2" charset="-122"/>
            </a:endParaRPr>
          </a:p>
          <a:p>
            <a:r>
              <a:rPr lang="zh-CN" altLang="en-US" sz="2400" b="1">
                <a:ea typeface="宋体" pitchFamily="2" charset="-122"/>
              </a:rPr>
              <a:t>        </a:t>
            </a:r>
            <a:r>
              <a:rPr lang="en-US" altLang="zh-CN" sz="2400" b="1">
                <a:ea typeface="宋体" pitchFamily="2" charset="-122"/>
              </a:rPr>
              <a:t>……</a:t>
            </a:r>
          </a:p>
        </p:txBody>
      </p:sp>
      <p:sp>
        <p:nvSpPr>
          <p:cNvPr id="9221" name="Text Box 5"/>
          <p:cNvSpPr txBox="1">
            <a:spLocks noChangeArrowheads="1"/>
          </p:cNvSpPr>
          <p:nvPr/>
        </p:nvSpPr>
        <p:spPr bwMode="auto">
          <a:xfrm>
            <a:off x="304800" y="990600"/>
            <a:ext cx="83820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 b="1">
                <a:solidFill>
                  <a:schemeClr val="hlink"/>
                </a:solidFill>
              </a:rPr>
              <a:t>我们的生活已步入到数字时代，你还在哪些地方见过有关数字编码的例子？</a:t>
            </a:r>
            <a:r>
              <a:rPr lang="zh-CN" altLang="en-US" sz="3200">
                <a:solidFill>
                  <a:schemeClr val="hlink"/>
                </a:solidFill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10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0" grpId="0"/>
      <p:bldP spid="9221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5" name="Text Box 5"/>
          <p:cNvSpPr txBox="1">
            <a:spLocks noChangeArrowheads="1"/>
          </p:cNvSpPr>
          <p:nvPr/>
        </p:nvSpPr>
        <p:spPr bwMode="auto">
          <a:xfrm>
            <a:off x="304800" y="1447800"/>
            <a:ext cx="77724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 b="1">
                <a:solidFill>
                  <a:schemeClr val="hlink"/>
                </a:solidFill>
              </a:rPr>
              <a:t>既然用数字编码有这么方便，有这么多好处，你能不能给自己设计一个学号？</a:t>
            </a:r>
          </a:p>
        </p:txBody>
      </p:sp>
      <p:sp>
        <p:nvSpPr>
          <p:cNvPr id="10248" name="Text Box 8"/>
          <p:cNvSpPr txBox="1">
            <a:spLocks noChangeArrowheads="1"/>
          </p:cNvSpPr>
          <p:nvPr/>
        </p:nvSpPr>
        <p:spPr bwMode="auto">
          <a:xfrm>
            <a:off x="533400" y="4419600"/>
            <a:ext cx="8229600" cy="1554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3200" b="1">
                <a:solidFill>
                  <a:schemeClr val="hlink"/>
                </a:solidFill>
              </a:rPr>
              <a:t>想一想，你准备设计有关那些方面的信息？</a:t>
            </a:r>
          </a:p>
          <a:p>
            <a:endParaRPr lang="zh-CN" altLang="en-US" sz="3200" b="1">
              <a:solidFill>
                <a:schemeClr val="hlink"/>
              </a:solidFill>
            </a:endParaRPr>
          </a:p>
          <a:p>
            <a:r>
              <a:rPr lang="zh-CN" altLang="en-US" sz="3200" b="1">
                <a:solidFill>
                  <a:schemeClr val="hlink"/>
                </a:solidFill>
              </a:rPr>
              <a:t>          提示：学校、 班级 、学号、性别等</a:t>
            </a:r>
            <a:endParaRPr lang="zh-CN" altLang="en-US" sz="3200">
              <a:solidFill>
                <a:schemeClr val="hlink"/>
              </a:solidFill>
            </a:endParaRPr>
          </a:p>
        </p:txBody>
      </p:sp>
      <p:sp>
        <p:nvSpPr>
          <p:cNvPr id="4" name="同侧圆角矩形 3"/>
          <p:cNvSpPr/>
          <p:nvPr/>
        </p:nvSpPr>
        <p:spPr>
          <a:xfrm>
            <a:off x="467544" y="764704"/>
            <a:ext cx="2000609" cy="516419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3000" b="1" dirty="0" smtClean="0">
                <a:latin typeface="华文新魏" pitchFamily="2" charset="-122"/>
                <a:ea typeface="华文新魏" pitchFamily="2" charset="-122"/>
                <a:cs typeface="黑体"/>
              </a:rPr>
              <a:t>学以致用</a:t>
            </a:r>
            <a:endParaRPr lang="zh-CN" altLang="en-US" sz="3000" b="1" dirty="0">
              <a:latin typeface="华文新魏" pitchFamily="2" charset="-122"/>
              <a:ea typeface="华文新魏" pitchFamily="2" charset="-122"/>
              <a:cs typeface="黑体"/>
            </a:endParaRPr>
          </a:p>
        </p:txBody>
      </p:sp>
      <p:cxnSp>
        <p:nvCxnSpPr>
          <p:cNvPr id="5" name="直线连接符 21"/>
          <p:cNvCxnSpPr/>
          <p:nvPr/>
        </p:nvCxnSpPr>
        <p:spPr>
          <a:xfrm flipV="1">
            <a:off x="467542" y="1335014"/>
            <a:ext cx="2071702" cy="5754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4" dur="500"/>
                                        <p:tgtEl>
                                          <p:spTgt spid="102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5" grpId="0"/>
      <p:bldP spid="1024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 descr="花束"/>
          <p:cNvSpPr>
            <a:spLocks noChangeArrowheads="1"/>
          </p:cNvSpPr>
          <p:nvPr/>
        </p:nvSpPr>
        <p:spPr bwMode="auto">
          <a:xfrm>
            <a:off x="0" y="6096000"/>
            <a:ext cx="9144000" cy="762000"/>
          </a:xfrm>
          <a:prstGeom prst="rect">
            <a:avLst/>
          </a:prstGeom>
          <a:blipFill dpi="0" rotWithShape="0">
            <a:blip r:embed="rId2" cstate="print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  <p:txBody>
          <a:bodyPr wrap="none" anchor="ctr"/>
          <a:lstStyle/>
          <a:p>
            <a:pPr algn="ctr">
              <a:spcBef>
                <a:spcPct val="50000"/>
              </a:spcBef>
              <a:defRPr/>
            </a:pPr>
            <a:endParaRPr kumimoji="1" lang="zh-CN" altLang="zh-CN" sz="4800" i="1">
              <a:solidFill>
                <a:schemeClr val="accent2"/>
              </a:solidFill>
              <a:latin typeface="Times New Roman" pitchFamily="18" charset="0"/>
              <a:ea typeface="华文楷体" pitchFamily="2" charset="-122"/>
            </a:endParaRPr>
          </a:p>
        </p:txBody>
      </p:sp>
      <p:sp>
        <p:nvSpPr>
          <p:cNvPr id="15363" name="Line 3"/>
          <p:cNvSpPr>
            <a:spLocks noChangeShapeType="1"/>
          </p:cNvSpPr>
          <p:nvPr/>
        </p:nvSpPr>
        <p:spPr bwMode="auto">
          <a:xfrm>
            <a:off x="0" y="6096000"/>
            <a:ext cx="914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5364" name="Rectangle 4"/>
          <p:cNvSpPr>
            <a:spLocks noChangeArrowheads="1"/>
          </p:cNvSpPr>
          <p:nvPr/>
        </p:nvSpPr>
        <p:spPr bwMode="auto">
          <a:xfrm>
            <a:off x="228600" y="76200"/>
            <a:ext cx="762000" cy="1752600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5365" name="Rectangle 5"/>
          <p:cNvSpPr>
            <a:spLocks noChangeArrowheads="1"/>
          </p:cNvSpPr>
          <p:nvPr/>
        </p:nvSpPr>
        <p:spPr bwMode="auto">
          <a:xfrm>
            <a:off x="762000" y="381000"/>
            <a:ext cx="762000" cy="1752600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5366" name="Rectangle 6"/>
          <p:cNvSpPr>
            <a:spLocks noChangeArrowheads="1"/>
          </p:cNvSpPr>
          <p:nvPr/>
        </p:nvSpPr>
        <p:spPr bwMode="auto">
          <a:xfrm>
            <a:off x="228600" y="1371600"/>
            <a:ext cx="762000" cy="1752600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5367" name="Line 7"/>
          <p:cNvSpPr>
            <a:spLocks noChangeShapeType="1"/>
          </p:cNvSpPr>
          <p:nvPr/>
        </p:nvSpPr>
        <p:spPr bwMode="auto">
          <a:xfrm>
            <a:off x="990600" y="228600"/>
            <a:ext cx="6629400" cy="0"/>
          </a:xfrm>
          <a:prstGeom prst="line">
            <a:avLst/>
          </a:prstGeom>
          <a:noFill/>
          <a:ln w="38100" cmpd="dbl">
            <a:solidFill>
              <a:schemeClr val="hlink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5368" name="Rectangle 8"/>
          <p:cNvSpPr>
            <a:spLocks noChangeArrowheads="1"/>
          </p:cNvSpPr>
          <p:nvPr/>
        </p:nvSpPr>
        <p:spPr bwMode="auto">
          <a:xfrm>
            <a:off x="2743200" y="990600"/>
            <a:ext cx="6400800" cy="76200"/>
          </a:xfrm>
          <a:prstGeom prst="rect">
            <a:avLst/>
          </a:prstGeom>
          <a:solidFill>
            <a:schemeClr val="hlink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5369" name="Text Box 9"/>
          <p:cNvSpPr txBox="1">
            <a:spLocks noChangeArrowheads="1"/>
          </p:cNvSpPr>
          <p:nvPr/>
        </p:nvSpPr>
        <p:spPr bwMode="auto">
          <a:xfrm>
            <a:off x="1217613" y="6469063"/>
            <a:ext cx="915987" cy="92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eaVert">
            <a:spAutoFit/>
          </a:bodyPr>
          <a:lstStyle/>
          <a:p>
            <a:pPr>
              <a:spcBef>
                <a:spcPct val="50000"/>
              </a:spcBef>
            </a:pPr>
            <a:endParaRPr kumimoji="1" lang="zh-CN" altLang="zh-CN" sz="4800" i="1">
              <a:solidFill>
                <a:schemeClr val="accent2"/>
              </a:solidFill>
              <a:latin typeface="Times New Roman" pitchFamily="18" charset="0"/>
              <a:ea typeface="华文楷体" pitchFamily="2" charset="-122"/>
            </a:endParaRPr>
          </a:p>
        </p:txBody>
      </p:sp>
      <p:sp>
        <p:nvSpPr>
          <p:cNvPr id="15370" name="Rectangle 11"/>
          <p:cNvSpPr>
            <a:spLocks noChangeArrowheads="1"/>
          </p:cNvSpPr>
          <p:nvPr/>
        </p:nvSpPr>
        <p:spPr bwMode="auto">
          <a:xfrm>
            <a:off x="7664450" y="838200"/>
            <a:ext cx="1371600" cy="533400"/>
          </a:xfrm>
          <a:prstGeom prst="rect">
            <a:avLst/>
          </a:prstGeom>
          <a:solidFill>
            <a:schemeClr val="hlink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kumimoji="1" lang="en-US" altLang="zh-CN" sz="3200" b="1">
                <a:latin typeface="Times New Roman" pitchFamily="18" charset="0"/>
                <a:ea typeface="隶书" pitchFamily="49" charset="-122"/>
              </a:rPr>
              <a:t> </a:t>
            </a:r>
          </a:p>
        </p:txBody>
      </p:sp>
      <p:sp>
        <p:nvSpPr>
          <p:cNvPr id="15371" name="Rectangle 23"/>
          <p:cNvSpPr>
            <a:spLocks noChangeArrowheads="1"/>
          </p:cNvSpPr>
          <p:nvPr/>
        </p:nvSpPr>
        <p:spPr bwMode="auto">
          <a:xfrm>
            <a:off x="1295400" y="1527999"/>
            <a:ext cx="7391400" cy="2062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indent="361950"/>
            <a:r>
              <a:rPr lang="zh-CN" altLang="en-US" sz="3200" dirty="0">
                <a:solidFill>
                  <a:srgbClr val="0000FF"/>
                </a:solidFill>
                <a:latin typeface="Times New Roman" pitchFamily="18" charset="0"/>
                <a:ea typeface="宋体" pitchFamily="2" charset="-122"/>
              </a:rPr>
              <a:t>今天大家表现都很出色</a:t>
            </a:r>
            <a:r>
              <a:rPr lang="zh-CN" altLang="en-US" sz="3200" dirty="0" smtClean="0">
                <a:solidFill>
                  <a:srgbClr val="0000FF"/>
                </a:solidFill>
                <a:latin typeface="Times New Roman" pitchFamily="18" charset="0"/>
                <a:ea typeface="宋体" pitchFamily="2" charset="-122"/>
              </a:rPr>
              <a:t>，李老</a:t>
            </a:r>
            <a:r>
              <a:rPr lang="zh-CN" altLang="en-US" sz="3200" dirty="0">
                <a:solidFill>
                  <a:srgbClr val="0000FF"/>
                </a:solidFill>
                <a:latin typeface="Times New Roman" pitchFamily="18" charset="0"/>
                <a:ea typeface="宋体" pitchFamily="2" charset="-122"/>
              </a:rPr>
              <a:t>师赠送你们几句话。不过是给你们一组数码，你们要通过译码表翻译出来。</a:t>
            </a:r>
            <a:endParaRPr lang="zh-CN" altLang="en-US" sz="3200" dirty="0">
              <a:solidFill>
                <a:srgbClr val="0000FF"/>
              </a:solidFill>
            </a:endParaRPr>
          </a:p>
          <a:p>
            <a:pPr indent="361950"/>
            <a:r>
              <a:rPr lang="zh-CN" altLang="en-US" sz="3200" dirty="0">
                <a:solidFill>
                  <a:srgbClr val="0000FF"/>
                </a:solidFill>
                <a:latin typeface="Times New Roman" pitchFamily="18" charset="0"/>
                <a:ea typeface="宋体" pitchFamily="2" charset="-122"/>
              </a:rPr>
              <a:t>译码表：</a:t>
            </a:r>
            <a:endParaRPr lang="zh-CN" altLang="en-US" sz="3200" dirty="0">
              <a:solidFill>
                <a:srgbClr val="0000FF"/>
              </a:solidFill>
              <a:ea typeface="宋体" pitchFamily="2" charset="-122"/>
            </a:endParaRPr>
          </a:p>
        </p:txBody>
      </p:sp>
      <p:graphicFrame>
        <p:nvGraphicFramePr>
          <p:cNvPr id="55495" name="Group 199"/>
          <p:cNvGraphicFramePr>
            <a:graphicFrameLocks noGrp="1"/>
          </p:cNvGraphicFramePr>
          <p:nvPr/>
        </p:nvGraphicFramePr>
        <p:xfrm>
          <a:off x="1371600" y="3657600"/>
          <a:ext cx="6400800" cy="2164080"/>
        </p:xfrm>
        <a:graphic>
          <a:graphicData uri="http://schemas.openxmlformats.org/drawingml/2006/table">
            <a:tbl>
              <a:tblPr/>
              <a:tblGrid>
                <a:gridCol w="711200"/>
                <a:gridCol w="711200"/>
                <a:gridCol w="711200"/>
                <a:gridCol w="711200"/>
                <a:gridCol w="720725"/>
                <a:gridCol w="701675"/>
                <a:gridCol w="711200"/>
                <a:gridCol w="711200"/>
                <a:gridCol w="711200"/>
              </a:tblGrid>
              <a:tr h="762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FF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我</a:t>
                      </a:r>
                      <a:endParaRPr kumimoji="0" lang="zh-CN" alt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FF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11</a:t>
                      </a:r>
                      <a:endParaRPr kumimoji="0" lang="en-US" alt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FF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们</a:t>
                      </a:r>
                      <a:endParaRPr kumimoji="0" lang="zh-CN" alt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FF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12</a:t>
                      </a:r>
                      <a:endParaRPr kumimoji="0" lang="en-US" alt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FF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上</a:t>
                      </a:r>
                      <a:endParaRPr kumimoji="0" lang="zh-CN" alt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FF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13</a:t>
                      </a:r>
                      <a:endParaRPr kumimoji="0" lang="en-US" alt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FF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要</a:t>
                      </a:r>
                      <a:endParaRPr kumimoji="0" lang="zh-CN" alt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FF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14</a:t>
                      </a:r>
                      <a:endParaRPr kumimoji="0" lang="en-US" alt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FF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去</a:t>
                      </a:r>
                      <a:endParaRPr kumimoji="0" lang="zh-CN" alt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FF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15</a:t>
                      </a:r>
                      <a:endParaRPr kumimoji="0" lang="en-US" alt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FF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用</a:t>
                      </a:r>
                      <a:endParaRPr kumimoji="0" lang="zh-CN" alt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FF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16</a:t>
                      </a:r>
                      <a:endParaRPr kumimoji="0" lang="en-US" alt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FF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处</a:t>
                      </a:r>
                      <a:endParaRPr kumimoji="0" lang="zh-CN" alt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FF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17</a:t>
                      </a:r>
                      <a:endParaRPr kumimoji="0" lang="en-US" alt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FF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大</a:t>
                      </a:r>
                      <a:endParaRPr kumimoji="0" lang="zh-CN" alt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FF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18</a:t>
                      </a:r>
                      <a:endParaRPr kumimoji="0" lang="en-US" alt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FF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小</a:t>
                      </a:r>
                      <a:endParaRPr kumimoji="0" lang="zh-CN" alt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FF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19</a:t>
                      </a:r>
                      <a:endParaRPr kumimoji="0" lang="en-US" alt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68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FF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爱</a:t>
                      </a:r>
                      <a:endParaRPr kumimoji="0" lang="zh-CN" alt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FF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21</a:t>
                      </a:r>
                      <a:endParaRPr kumimoji="0" lang="en-US" alt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FF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好</a:t>
                      </a:r>
                      <a:endParaRPr kumimoji="0" lang="zh-CN" alt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FF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22</a:t>
                      </a:r>
                      <a:endParaRPr kumimoji="0" lang="en-US" alt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FF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数</a:t>
                      </a:r>
                      <a:endParaRPr kumimoji="0" lang="zh-CN" alt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FF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23</a:t>
                      </a:r>
                      <a:endParaRPr kumimoji="0" lang="en-US" alt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FF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字</a:t>
                      </a:r>
                      <a:endParaRPr kumimoji="0" lang="zh-CN" alt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FF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24</a:t>
                      </a:r>
                      <a:endParaRPr kumimoji="0" lang="en-US" alt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FF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学</a:t>
                      </a:r>
                      <a:endParaRPr kumimoji="0" lang="zh-CN" alt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FF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25</a:t>
                      </a:r>
                      <a:endParaRPr kumimoji="0" lang="en-US" alt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FF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习</a:t>
                      </a:r>
                      <a:endParaRPr kumimoji="0" lang="zh-CN" alt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FF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26</a:t>
                      </a:r>
                      <a:endParaRPr kumimoji="0" lang="en-US" alt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FF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显</a:t>
                      </a:r>
                      <a:endParaRPr kumimoji="0" lang="zh-CN" alt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FF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27</a:t>
                      </a:r>
                      <a:endParaRPr kumimoji="0" lang="en-US" alt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FF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料</a:t>
                      </a:r>
                      <a:endParaRPr kumimoji="0" lang="zh-CN" alt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FF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28</a:t>
                      </a:r>
                      <a:endParaRPr kumimoji="0" lang="en-US" alt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FF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中</a:t>
                      </a:r>
                      <a:endParaRPr kumimoji="0" lang="zh-CN" alt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FF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29</a:t>
                      </a:r>
                      <a:endParaRPr kumimoji="0" lang="en-US" alt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68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FF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生</a:t>
                      </a:r>
                      <a:endParaRPr kumimoji="0" lang="zh-CN" alt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FF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31</a:t>
                      </a:r>
                      <a:endParaRPr kumimoji="0" lang="en-US" alt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FF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活</a:t>
                      </a:r>
                      <a:endParaRPr kumimoji="0" lang="zh-CN" alt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FF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32</a:t>
                      </a:r>
                      <a:endParaRPr kumimoji="0" lang="en-US" alt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FF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编</a:t>
                      </a:r>
                      <a:endParaRPr kumimoji="0" lang="zh-CN" alt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FF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33</a:t>
                      </a:r>
                      <a:endParaRPr kumimoji="0" lang="en-US" alt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FF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码</a:t>
                      </a:r>
                      <a:endParaRPr kumimoji="0" lang="zh-CN" alt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FF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34</a:t>
                      </a:r>
                      <a:endParaRPr kumimoji="0" lang="en-US" alt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FF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调</a:t>
                      </a:r>
                      <a:endParaRPr kumimoji="0" lang="zh-CN" alt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FF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35</a:t>
                      </a:r>
                      <a:endParaRPr kumimoji="0" lang="en-US" alt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FF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查</a:t>
                      </a:r>
                      <a:endParaRPr kumimoji="0" lang="zh-CN" alt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FF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36</a:t>
                      </a:r>
                      <a:endParaRPr kumimoji="0" lang="en-US" alt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FF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神</a:t>
                      </a:r>
                      <a:endParaRPr kumimoji="0" lang="zh-CN" alt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FF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37</a:t>
                      </a:r>
                      <a:endParaRPr kumimoji="0" lang="en-US" alt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FF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通</a:t>
                      </a:r>
                      <a:endParaRPr kumimoji="0" lang="zh-CN" alt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FF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38</a:t>
                      </a:r>
                      <a:endParaRPr kumimoji="0" lang="en-US" alt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FF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在</a:t>
                      </a:r>
                      <a:endParaRPr kumimoji="0" lang="zh-CN" alt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FF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39</a:t>
                      </a:r>
                      <a:endParaRPr kumimoji="0" lang="en-US" alt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7"/>
          <p:cNvSpPr txBox="1">
            <a:spLocks noChangeArrowheads="1"/>
          </p:cNvSpPr>
          <p:nvPr/>
        </p:nvSpPr>
        <p:spPr bwMode="auto">
          <a:xfrm>
            <a:off x="285750" y="971550"/>
            <a:ext cx="6429375" cy="585788"/>
          </a:xfrm>
          <a:prstGeom prst="rect">
            <a:avLst/>
          </a:prstGeom>
          <a:noFill/>
          <a:ln>
            <a:noFill/>
          </a:ln>
          <a:extLst/>
        </p:spPr>
        <p:txBody>
          <a:bodyPr/>
          <a:lstStyle>
            <a:lvl1pPr marL="342900" indent="-342900"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charset="0"/>
                <a:ea typeface="楷体_GB2312" pitchFamily="49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charset="0"/>
                <a:ea typeface="楷体_GB2312" pitchFamily="49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charset="0"/>
                <a:ea typeface="楷体_GB2312" pitchFamily="49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charset="0"/>
                <a:ea typeface="楷体_GB2312" pitchFamily="49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charset="0"/>
                <a:ea typeface="楷体_GB2312" pitchFamily="49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charset="0"/>
                <a:ea typeface="楷体_GB2312" pitchFamily="49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charset="0"/>
                <a:ea typeface="楷体_GB2312" pitchFamily="49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charset="0"/>
                <a:ea typeface="楷体_GB2312" pitchFamily="49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charset="0"/>
                <a:ea typeface="楷体_GB2312" pitchFamily="49" charset="-122"/>
              </a:defRPr>
            </a:lvl9pPr>
          </a:lstStyle>
          <a:p>
            <a:pPr>
              <a:spcBef>
                <a:spcPct val="0"/>
              </a:spcBef>
              <a:buFontTx/>
              <a:buNone/>
              <a:defRPr/>
            </a:pPr>
            <a:r>
              <a:rPr lang="zh-CN" altLang="en-US" sz="3200" dirty="0" smtClean="0">
                <a:solidFill>
                  <a:schemeClr val="tx1"/>
                </a:solidFill>
                <a:latin typeface="+mn-ea"/>
                <a:ea typeface="+mn-ea"/>
              </a:rPr>
              <a:t>阅读交流，了解邮政编码信息</a:t>
            </a:r>
            <a:endParaRPr lang="zh-CN" altLang="en-US" sz="3200" b="0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10" name="Rectangle 3"/>
          <p:cNvSpPr>
            <a:spLocks noChangeArrowheads="1"/>
          </p:cNvSpPr>
          <p:nvPr/>
        </p:nvSpPr>
        <p:spPr bwMode="auto">
          <a:xfrm>
            <a:off x="285750" y="4869160"/>
            <a:ext cx="8572500" cy="1643063"/>
          </a:xfrm>
          <a:prstGeom prst="rect">
            <a:avLst/>
          </a:prstGeom>
          <a:noFill/>
          <a:ln>
            <a:noFill/>
          </a:ln>
          <a:extLst/>
        </p:spPr>
        <p:txBody>
          <a:bodyPr anchor="ctr">
            <a:spAutoFit/>
          </a:bodyPr>
          <a:lstStyle>
            <a:lvl1pPr indent="749300"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charset="0"/>
                <a:ea typeface="楷体_GB2312" pitchFamily="49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charset="0"/>
                <a:ea typeface="楷体_GB2312" pitchFamily="49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charset="0"/>
                <a:ea typeface="楷体_GB2312" pitchFamily="49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charset="0"/>
                <a:ea typeface="楷体_GB2312" pitchFamily="49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charset="0"/>
                <a:ea typeface="楷体_GB2312" pitchFamily="49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charset="0"/>
                <a:ea typeface="楷体_GB2312" pitchFamily="49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charset="0"/>
                <a:ea typeface="楷体_GB2312" pitchFamily="49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charset="0"/>
                <a:ea typeface="楷体_GB2312" pitchFamily="49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charset="0"/>
                <a:ea typeface="楷体_GB2312" pitchFamily="49" charset="-122"/>
              </a:defRPr>
            </a:lvl9pPr>
          </a:lstStyle>
          <a:p>
            <a:pPr>
              <a:spcBef>
                <a:spcPct val="0"/>
              </a:spcBef>
              <a:buFontTx/>
              <a:buNone/>
              <a:defRPr/>
            </a:pPr>
            <a:r>
              <a:rPr lang="zh-CN" altLang="en-US" dirty="0" smtClean="0">
                <a:solidFill>
                  <a:srgbClr val="0000FF"/>
                </a:solidFill>
                <a:latin typeface="+mn-ea"/>
                <a:ea typeface="+mn-ea"/>
                <a:sym typeface="Wingdings" pitchFamily="2" charset="2"/>
              </a:rPr>
              <a:t>扩展：邮政编码是现代分拣信件的一种措施，你们知道我国是从什么时候开始使用它的吗？我们来看一个小历史。</a:t>
            </a:r>
            <a:endParaRPr lang="zh-CN" altLang="en-US" dirty="0" smtClean="0">
              <a:solidFill>
                <a:srgbClr val="0000FF"/>
              </a:solidFill>
              <a:latin typeface="+mn-ea"/>
              <a:ea typeface="+mn-ea"/>
            </a:endParaRPr>
          </a:p>
        </p:txBody>
      </p:sp>
      <p:pic>
        <p:nvPicPr>
          <p:cNvPr id="4101" name="Picture 10" descr="未标题-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9563" y="1714500"/>
            <a:ext cx="8548687" cy="3143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7"/>
          <p:cNvSpPr txBox="1">
            <a:spLocks noChangeArrowheads="1"/>
          </p:cNvSpPr>
          <p:nvPr/>
        </p:nvSpPr>
        <p:spPr bwMode="auto">
          <a:xfrm>
            <a:off x="285750" y="971550"/>
            <a:ext cx="8229600" cy="585788"/>
          </a:xfrm>
          <a:prstGeom prst="rect">
            <a:avLst/>
          </a:prstGeom>
          <a:noFill/>
          <a:ln>
            <a:noFill/>
          </a:ln>
          <a:extLst/>
        </p:spPr>
        <p:txBody>
          <a:bodyPr/>
          <a:lstStyle>
            <a:lvl1pPr marL="342900" indent="-342900"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charset="0"/>
                <a:ea typeface="楷体_GB2312" pitchFamily="49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charset="0"/>
                <a:ea typeface="楷体_GB2312" pitchFamily="49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charset="0"/>
                <a:ea typeface="楷体_GB2312" pitchFamily="49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charset="0"/>
                <a:ea typeface="楷体_GB2312" pitchFamily="49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charset="0"/>
                <a:ea typeface="楷体_GB2312" pitchFamily="49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charset="0"/>
                <a:ea typeface="楷体_GB2312" pitchFamily="49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charset="0"/>
                <a:ea typeface="楷体_GB2312" pitchFamily="49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charset="0"/>
                <a:ea typeface="楷体_GB2312" pitchFamily="49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charset="0"/>
                <a:ea typeface="楷体_GB2312" pitchFamily="49" charset="-122"/>
              </a:defRPr>
            </a:lvl9pPr>
          </a:lstStyle>
          <a:p>
            <a:pPr>
              <a:spcBef>
                <a:spcPct val="0"/>
              </a:spcBef>
              <a:buFontTx/>
              <a:buNone/>
              <a:defRPr/>
            </a:pPr>
            <a:r>
              <a:rPr lang="zh-CN" altLang="en-US" sz="3200" dirty="0" smtClean="0">
                <a:solidFill>
                  <a:schemeClr val="tx1"/>
                </a:solidFill>
                <a:latin typeface="+mn-ea"/>
                <a:ea typeface="+mn-ea"/>
              </a:rPr>
              <a:t>阅读交流，了解邮政编码信息</a:t>
            </a:r>
            <a:endParaRPr lang="zh-CN" altLang="en-US" sz="3200" b="0" dirty="0" smtClean="0">
              <a:solidFill>
                <a:schemeClr val="tx1"/>
              </a:solidFill>
              <a:latin typeface="+mn-ea"/>
              <a:ea typeface="+mn-ea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285750" y="2311400"/>
            <a:ext cx="8715375" cy="3638550"/>
          </a:xfrm>
          <a:prstGeom prst="rect">
            <a:avLst/>
          </a:prstGeom>
          <a:solidFill>
            <a:srgbClr val="CCECFF"/>
          </a:solidFill>
          <a:ln w="19050"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just">
              <a:defRPr/>
            </a:pPr>
            <a:r>
              <a:rPr lang="zh-CN" altLang="en-US" sz="3200" dirty="0">
                <a:solidFill>
                  <a:srgbClr val="0000FF"/>
                </a:solidFill>
              </a:rPr>
              <a:t>中</a:t>
            </a:r>
            <a:r>
              <a:rPr lang="zh-CN" altLang="zh-CN" sz="3200" dirty="0">
                <a:solidFill>
                  <a:srgbClr val="0000FF"/>
                </a:solidFill>
              </a:rPr>
              <a:t>国于</a:t>
            </a:r>
            <a:r>
              <a:rPr lang="en-US" altLang="zh-CN" sz="3200" dirty="0">
                <a:solidFill>
                  <a:srgbClr val="0000FF"/>
                </a:solidFill>
                <a:latin typeface="+mj-lt"/>
              </a:rPr>
              <a:t>1974</a:t>
            </a:r>
            <a:r>
              <a:rPr lang="zh-CN" altLang="zh-CN" sz="3200" dirty="0">
                <a:solidFill>
                  <a:srgbClr val="0000FF"/>
                </a:solidFill>
              </a:rPr>
              <a:t>年开始研制邮政编码，经过</a:t>
            </a:r>
            <a:r>
              <a:rPr lang="en-US" altLang="zh-CN" sz="3200" dirty="0">
                <a:solidFill>
                  <a:srgbClr val="0000FF"/>
                </a:solidFill>
              </a:rPr>
              <a:t>5</a:t>
            </a:r>
            <a:r>
              <a:rPr lang="zh-CN" altLang="zh-CN" sz="3200" dirty="0">
                <a:solidFill>
                  <a:srgbClr val="0000FF"/>
                </a:solidFill>
              </a:rPr>
              <a:t>年左右的时间，拟定出</a:t>
            </a:r>
            <a:r>
              <a:rPr lang="en-US" altLang="zh-CN" sz="3200" dirty="0">
                <a:solidFill>
                  <a:srgbClr val="0000FF"/>
                </a:solidFill>
              </a:rPr>
              <a:t>《</a:t>
            </a:r>
            <a:r>
              <a:rPr lang="zh-CN" altLang="zh-CN" sz="3200" dirty="0">
                <a:solidFill>
                  <a:srgbClr val="0000FF"/>
                </a:solidFill>
              </a:rPr>
              <a:t>全国邮政编码试行方案</a:t>
            </a:r>
            <a:r>
              <a:rPr lang="en-US" altLang="zh-CN" sz="3200" dirty="0">
                <a:solidFill>
                  <a:srgbClr val="0000FF"/>
                </a:solidFill>
              </a:rPr>
              <a:t>》</a:t>
            </a:r>
            <a:r>
              <a:rPr lang="zh-CN" altLang="zh-CN" sz="3200" dirty="0">
                <a:solidFill>
                  <a:srgbClr val="0000FF"/>
                </a:solidFill>
              </a:rPr>
              <a:t>，于</a:t>
            </a:r>
            <a:r>
              <a:rPr lang="en-US" altLang="zh-CN" sz="3200" dirty="0">
                <a:solidFill>
                  <a:srgbClr val="0000FF"/>
                </a:solidFill>
              </a:rPr>
              <a:t>1978</a:t>
            </a:r>
            <a:r>
              <a:rPr lang="zh-CN" altLang="zh-CN" sz="3200" dirty="0">
                <a:solidFill>
                  <a:srgbClr val="0000FF"/>
                </a:solidFill>
              </a:rPr>
              <a:t>年在辽宁、上海、江苏等省市进行试点。</a:t>
            </a:r>
            <a:r>
              <a:rPr lang="en-US" altLang="zh-CN" sz="3200" dirty="0">
                <a:solidFill>
                  <a:srgbClr val="0000FF"/>
                </a:solidFill>
              </a:rPr>
              <a:t>1980</a:t>
            </a:r>
            <a:r>
              <a:rPr lang="zh-CN" altLang="zh-CN" sz="3200" dirty="0">
                <a:solidFill>
                  <a:srgbClr val="0000FF"/>
                </a:solidFill>
              </a:rPr>
              <a:t>年</a:t>
            </a:r>
            <a:r>
              <a:rPr lang="en-US" altLang="zh-CN" sz="3200" dirty="0">
                <a:solidFill>
                  <a:srgbClr val="0000FF"/>
                </a:solidFill>
              </a:rPr>
              <a:t>7</a:t>
            </a:r>
            <a:r>
              <a:rPr lang="zh-CN" altLang="zh-CN" sz="3200" dirty="0">
                <a:solidFill>
                  <a:srgbClr val="0000FF"/>
                </a:solidFill>
              </a:rPr>
              <a:t>月</a:t>
            </a:r>
            <a:r>
              <a:rPr lang="en-US" altLang="zh-CN" sz="3200" dirty="0">
                <a:solidFill>
                  <a:srgbClr val="0000FF"/>
                </a:solidFill>
              </a:rPr>
              <a:t>1</a:t>
            </a:r>
            <a:r>
              <a:rPr lang="zh-CN" altLang="zh-CN" sz="3200" dirty="0">
                <a:solidFill>
                  <a:srgbClr val="0000FF"/>
                </a:solidFill>
              </a:rPr>
              <a:t>日开始正式在全国宣传</a:t>
            </a:r>
            <a:r>
              <a:rPr lang="zh-CN" altLang="en-US" sz="3200" dirty="0">
                <a:solidFill>
                  <a:srgbClr val="0000FF"/>
                </a:solidFill>
              </a:rPr>
              <a:t>、</a:t>
            </a:r>
            <a:r>
              <a:rPr lang="zh-CN" altLang="zh-CN" sz="3200" dirty="0">
                <a:solidFill>
                  <a:srgbClr val="0000FF"/>
                </a:solidFill>
              </a:rPr>
              <a:t>推行。</a:t>
            </a:r>
            <a:r>
              <a:rPr lang="en-US" altLang="zh-CN" sz="3200" dirty="0">
                <a:solidFill>
                  <a:srgbClr val="0000FF"/>
                </a:solidFill>
              </a:rPr>
              <a:t>1987</a:t>
            </a:r>
            <a:r>
              <a:rPr lang="zh-CN" altLang="en-US" sz="3200" dirty="0">
                <a:solidFill>
                  <a:srgbClr val="0000FF"/>
                </a:solidFill>
              </a:rPr>
              <a:t>年施行的</a:t>
            </a:r>
            <a:r>
              <a:rPr lang="en-US" altLang="zh-CN" sz="3200" dirty="0">
                <a:solidFill>
                  <a:srgbClr val="0000FF"/>
                </a:solidFill>
              </a:rPr>
              <a:t>《</a:t>
            </a:r>
            <a:r>
              <a:rPr lang="zh-CN" altLang="en-US" sz="3200" dirty="0">
                <a:solidFill>
                  <a:srgbClr val="0000FF"/>
                </a:solidFill>
              </a:rPr>
              <a:t>中华人民共和国邮政法</a:t>
            </a:r>
            <a:r>
              <a:rPr lang="en-US" altLang="zh-CN" sz="3200" dirty="0">
                <a:solidFill>
                  <a:srgbClr val="0000FF"/>
                </a:solidFill>
              </a:rPr>
              <a:t>》</a:t>
            </a:r>
            <a:r>
              <a:rPr lang="zh-CN" altLang="en-US" sz="3200" dirty="0">
                <a:solidFill>
                  <a:srgbClr val="0000FF"/>
                </a:solidFill>
              </a:rPr>
              <a:t>明确规定寄递邮件实行邮政编码。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rotWithShape="1">
          <a:blip r:embed="rId2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5"/>
          <p:cNvSpPr txBox="1"/>
          <p:nvPr/>
        </p:nvSpPr>
        <p:spPr>
          <a:xfrm>
            <a:off x="1835696" y="3091609"/>
            <a:ext cx="547260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400" dirty="0">
                <a:latin typeface="华文新魏" pitchFamily="2" charset="-122"/>
                <a:ea typeface="华文新魏" pitchFamily="2" charset="-122"/>
              </a:rPr>
              <a:t>六</a:t>
            </a:r>
            <a:r>
              <a:rPr lang="zh-CN" altLang="en-US" sz="4400" dirty="0" smtClean="0">
                <a:latin typeface="华文新魏" pitchFamily="2" charset="-122"/>
                <a:ea typeface="华文新魏" pitchFamily="2" charset="-122"/>
              </a:rPr>
              <a:t>年级</a:t>
            </a:r>
            <a:r>
              <a:rPr lang="en-US" altLang="zh-CN" sz="4400" dirty="0" smtClean="0">
                <a:latin typeface="华文新魏" pitchFamily="2" charset="-122"/>
                <a:ea typeface="华文新魏" pitchFamily="2" charset="-122"/>
              </a:rPr>
              <a:t>  </a:t>
            </a:r>
            <a:r>
              <a:rPr lang="zh-CN" altLang="en-US" sz="4400" dirty="0" smtClean="0">
                <a:latin typeface="华文新魏" pitchFamily="2" charset="-122"/>
                <a:ea typeface="华文新魏" pitchFamily="2" charset="-122"/>
              </a:rPr>
              <a:t>数学  下册</a:t>
            </a:r>
            <a:endParaRPr lang="zh-CN" altLang="en-US" sz="4400" dirty="0"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8" name="TextBox 5"/>
          <p:cNvSpPr txBox="1"/>
          <p:nvPr/>
        </p:nvSpPr>
        <p:spPr>
          <a:xfrm>
            <a:off x="2699792" y="1844824"/>
            <a:ext cx="374441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5400" dirty="0" smtClean="0">
                <a:latin typeface="华文新魏" pitchFamily="2" charset="-122"/>
                <a:ea typeface="华文新魏" pitchFamily="2" charset="-122"/>
                <a:cs typeface="黑体"/>
              </a:rPr>
              <a:t>冀</a:t>
            </a:r>
            <a:r>
              <a:rPr lang="zh-CN" altLang="en-US" sz="5400" dirty="0" smtClean="0">
                <a:latin typeface="华文新魏" pitchFamily="2" charset="-122"/>
                <a:ea typeface="华文新魏" pitchFamily="2" charset="-122"/>
                <a:cs typeface="黑体"/>
              </a:rPr>
              <a:t>教版</a:t>
            </a:r>
            <a:endParaRPr lang="zh-CN" altLang="en-US" sz="5400" dirty="0">
              <a:latin typeface="华文新魏" pitchFamily="2" charset="-122"/>
              <a:ea typeface="华文新魏" pitchFamily="2" charset="-122"/>
              <a:cs typeface="黑体"/>
            </a:endParaRPr>
          </a:p>
        </p:txBody>
      </p:sp>
      <p:cxnSp>
        <p:nvCxnSpPr>
          <p:cNvPr id="9" name="直线连接符 8"/>
          <p:cNvCxnSpPr/>
          <p:nvPr/>
        </p:nvCxnSpPr>
        <p:spPr>
          <a:xfrm>
            <a:off x="1512000" y="2852936"/>
            <a:ext cx="6120000" cy="0"/>
          </a:xfrm>
          <a:prstGeom prst="line">
            <a:avLst/>
          </a:prstGeom>
          <a:ln w="28575" cmpd="sng">
            <a:solidFill>
              <a:srgbClr val="FF0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圆角矩形 19"/>
          <p:cNvSpPr/>
          <p:nvPr/>
        </p:nvSpPr>
        <p:spPr>
          <a:xfrm>
            <a:off x="6143625" y="1928813"/>
            <a:ext cx="285750" cy="3643312"/>
          </a:xfrm>
          <a:prstGeom prst="roundRect">
            <a:avLst/>
          </a:prstGeom>
          <a:solidFill>
            <a:srgbClr val="CCEC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grpSp>
        <p:nvGrpSpPr>
          <p:cNvPr id="2" name="Group 20"/>
          <p:cNvGrpSpPr>
            <a:grpSpLocks/>
          </p:cNvGrpSpPr>
          <p:nvPr/>
        </p:nvGrpSpPr>
        <p:grpSpPr bwMode="auto">
          <a:xfrm>
            <a:off x="1928813" y="1761901"/>
            <a:ext cx="6929437" cy="4043363"/>
            <a:chOff x="1020" y="1740"/>
            <a:chExt cx="3447" cy="1999"/>
          </a:xfrm>
        </p:grpSpPr>
        <p:sp>
          <p:nvSpPr>
            <p:cNvPr id="6160" name="Rectangle 20"/>
            <p:cNvSpPr>
              <a:spLocks noChangeArrowheads="1"/>
            </p:cNvSpPr>
            <p:nvPr/>
          </p:nvSpPr>
          <p:spPr bwMode="auto">
            <a:xfrm>
              <a:off x="1091" y="1811"/>
              <a:ext cx="640" cy="1928"/>
            </a:xfrm>
            <a:prstGeom prst="rect">
              <a:avLst/>
            </a:prstGeom>
            <a:solidFill>
              <a:schemeClr val="bg2"/>
            </a:solidFill>
            <a:ln w="12700" algn="ctr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grpSp>
          <p:nvGrpSpPr>
            <p:cNvPr id="3" name="Group 13"/>
            <p:cNvGrpSpPr>
              <a:grpSpLocks/>
            </p:cNvGrpSpPr>
            <p:nvPr/>
          </p:nvGrpSpPr>
          <p:grpSpPr bwMode="auto">
            <a:xfrm>
              <a:off x="1020" y="1740"/>
              <a:ext cx="3447" cy="1871"/>
              <a:chOff x="874" y="709"/>
              <a:chExt cx="3447" cy="1871"/>
            </a:xfrm>
          </p:grpSpPr>
          <p:sp>
            <p:nvSpPr>
              <p:cNvPr id="6162" name="Rectangle 2"/>
              <p:cNvSpPr>
                <a:spLocks noChangeArrowheads="1"/>
              </p:cNvSpPr>
              <p:nvPr/>
            </p:nvSpPr>
            <p:spPr bwMode="auto">
              <a:xfrm>
                <a:off x="874" y="709"/>
                <a:ext cx="3447" cy="48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en-US" altLang="zh-CN" sz="3700">
                    <a:solidFill>
                      <a:srgbClr val="1C1C1C"/>
                    </a:solidFill>
                    <a:latin typeface="Arial" charset="0"/>
                  </a:rPr>
                  <a:t>36****198505112677</a:t>
                </a:r>
                <a:r>
                  <a:rPr lang="en-US" altLang="zh-CN" sz="3700" b="0">
                    <a:solidFill>
                      <a:srgbClr val="1C1C1C"/>
                    </a:solidFill>
                    <a:latin typeface="Arial" charset="0"/>
                  </a:rPr>
                  <a:t> </a:t>
                </a:r>
              </a:p>
            </p:txBody>
          </p:sp>
          <p:sp>
            <p:nvSpPr>
              <p:cNvPr id="6163" name="Rectangle 3"/>
              <p:cNvSpPr>
                <a:spLocks noChangeArrowheads="1"/>
              </p:cNvSpPr>
              <p:nvPr/>
            </p:nvSpPr>
            <p:spPr bwMode="auto">
              <a:xfrm>
                <a:off x="874" y="1071"/>
                <a:ext cx="3362" cy="48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en-US" altLang="zh-CN" sz="3700">
                    <a:solidFill>
                      <a:srgbClr val="1C1C1C"/>
                    </a:solidFill>
                    <a:latin typeface="Arial" charset="0"/>
                  </a:rPr>
                  <a:t>44****197502198379</a:t>
                </a:r>
                <a:r>
                  <a:rPr lang="en-US" altLang="zh-CN" sz="3700" b="0">
                    <a:solidFill>
                      <a:srgbClr val="1C1C1C"/>
                    </a:solidFill>
                    <a:latin typeface="Arial" charset="0"/>
                  </a:rPr>
                  <a:t> </a:t>
                </a:r>
              </a:p>
            </p:txBody>
          </p:sp>
          <p:sp>
            <p:nvSpPr>
              <p:cNvPr id="6164" name="Rectangle 4"/>
              <p:cNvSpPr>
                <a:spLocks noChangeArrowheads="1"/>
              </p:cNvSpPr>
              <p:nvPr/>
            </p:nvSpPr>
            <p:spPr bwMode="auto">
              <a:xfrm>
                <a:off x="874" y="1469"/>
                <a:ext cx="3362" cy="48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en-US" altLang="zh-CN" sz="3700">
                    <a:solidFill>
                      <a:srgbClr val="1C1C1C"/>
                    </a:solidFill>
                    <a:latin typeface="Arial" charset="0"/>
                  </a:rPr>
                  <a:t>37****197806180866</a:t>
                </a:r>
                <a:endParaRPr lang="en-US" altLang="zh-CN" sz="3700" b="0">
                  <a:solidFill>
                    <a:srgbClr val="1C1C1C"/>
                  </a:solidFill>
                  <a:latin typeface="Arial" charset="0"/>
                </a:endParaRPr>
              </a:p>
            </p:txBody>
          </p:sp>
          <p:sp>
            <p:nvSpPr>
              <p:cNvPr id="6165" name="Rectangle 8"/>
              <p:cNvSpPr>
                <a:spLocks noChangeArrowheads="1"/>
              </p:cNvSpPr>
              <p:nvPr/>
            </p:nvSpPr>
            <p:spPr bwMode="auto">
              <a:xfrm>
                <a:off x="874" y="1896"/>
                <a:ext cx="3439" cy="48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en-US" altLang="zh-CN" sz="3700">
                    <a:solidFill>
                      <a:srgbClr val="1C1C1C"/>
                    </a:solidFill>
                    <a:latin typeface="Arial" charset="0"/>
                  </a:rPr>
                  <a:t>36****199004136966</a:t>
                </a:r>
                <a:r>
                  <a:rPr lang="en-US" altLang="zh-CN" sz="3700" b="0">
                    <a:solidFill>
                      <a:srgbClr val="1C1C1C"/>
                    </a:solidFill>
                    <a:latin typeface="Arial" charset="0"/>
                  </a:rPr>
                  <a:t> </a:t>
                </a:r>
              </a:p>
            </p:txBody>
          </p:sp>
          <p:sp>
            <p:nvSpPr>
              <p:cNvPr id="7202" name="Rectangle 9"/>
              <p:cNvSpPr>
                <a:spLocks noChangeArrowheads="1"/>
              </p:cNvSpPr>
              <p:nvPr/>
            </p:nvSpPr>
            <p:spPr bwMode="auto">
              <a:xfrm>
                <a:off x="874" y="2197"/>
                <a:ext cx="3384" cy="383"/>
              </a:xfrm>
              <a:prstGeom prst="rect">
                <a:avLst/>
              </a:prstGeom>
              <a:noFill/>
              <a:ln>
                <a:noFill/>
              </a:ln>
              <a:extLst/>
            </p:spPr>
            <p:txBody>
              <a:bodyPr>
                <a:spAutoFit/>
              </a:bodyPr>
              <a:lstStyle>
                <a:lvl1pPr eaLnBrk="0" hangingPunct="0">
                  <a:spcBef>
                    <a:spcPct val="20000"/>
                  </a:spcBef>
                  <a:buChar char="•"/>
                  <a:defRPr sz="2800">
                    <a:solidFill>
                      <a:srgbClr val="1C1C1C"/>
                    </a:solidFill>
                    <a:latin typeface="Arial" charset="0"/>
                    <a:ea typeface="楷体_GB2312" pitchFamily="49" charset="-122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400">
                    <a:solidFill>
                      <a:srgbClr val="1C1C1C"/>
                    </a:solidFill>
                    <a:latin typeface="Arial" charset="0"/>
                    <a:ea typeface="楷体_GB2312" pitchFamily="49" charset="-122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000">
                    <a:solidFill>
                      <a:srgbClr val="1C1C1C"/>
                    </a:solidFill>
                    <a:latin typeface="Arial" charset="0"/>
                    <a:ea typeface="楷体_GB2312" pitchFamily="49" charset="-122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rgbClr val="1C1C1C"/>
                    </a:solidFill>
                    <a:latin typeface="Arial" charset="0"/>
                    <a:ea typeface="楷体_GB2312" pitchFamily="49" charset="-122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1600">
                    <a:solidFill>
                      <a:srgbClr val="1C1C1C"/>
                    </a:solidFill>
                    <a:latin typeface="Arial" charset="0"/>
                    <a:ea typeface="楷体_GB2312" pitchFamily="49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rgbClr val="1C1C1C"/>
                    </a:solidFill>
                    <a:latin typeface="Arial" charset="0"/>
                    <a:ea typeface="楷体_GB2312" pitchFamily="49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rgbClr val="1C1C1C"/>
                    </a:solidFill>
                    <a:latin typeface="Arial" charset="0"/>
                    <a:ea typeface="楷体_GB2312" pitchFamily="49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rgbClr val="1C1C1C"/>
                    </a:solidFill>
                    <a:latin typeface="Arial" charset="0"/>
                    <a:ea typeface="楷体_GB2312" pitchFamily="49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rgbClr val="1C1C1C"/>
                    </a:solidFill>
                    <a:latin typeface="Arial" charset="0"/>
                    <a:ea typeface="楷体_GB2312" pitchFamily="49" charset="-122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  <a:defRPr/>
                </a:pPr>
                <a:r>
                  <a:rPr lang="en-US" altLang="zh-CN" sz="3700" dirty="0" smtClean="0">
                    <a:solidFill>
                      <a:schemeClr val="tx1"/>
                    </a:solidFill>
                    <a:latin typeface="+mn-lt"/>
                  </a:rPr>
                  <a:t>11****20050311318 X</a:t>
                </a:r>
              </a:p>
            </p:txBody>
          </p:sp>
        </p:grpSp>
      </p:grpSp>
      <p:sp>
        <p:nvSpPr>
          <p:cNvPr id="7171" name="Rectangle 7"/>
          <p:cNvSpPr txBox="1">
            <a:spLocks noChangeArrowheads="1"/>
          </p:cNvSpPr>
          <p:nvPr/>
        </p:nvSpPr>
        <p:spPr bwMode="auto">
          <a:xfrm>
            <a:off x="539750" y="971550"/>
            <a:ext cx="8229600" cy="585788"/>
          </a:xfrm>
          <a:prstGeom prst="rect">
            <a:avLst/>
          </a:prstGeom>
          <a:noFill/>
          <a:ln>
            <a:noFill/>
          </a:ln>
          <a:extLst/>
        </p:spPr>
        <p:txBody>
          <a:bodyPr/>
          <a:lstStyle>
            <a:lvl1pPr marL="342900" indent="-342900"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charset="0"/>
                <a:ea typeface="楷体_GB2312" pitchFamily="49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charset="0"/>
                <a:ea typeface="楷体_GB2312" pitchFamily="49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charset="0"/>
                <a:ea typeface="楷体_GB2312" pitchFamily="49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charset="0"/>
                <a:ea typeface="楷体_GB2312" pitchFamily="49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charset="0"/>
                <a:ea typeface="楷体_GB2312" pitchFamily="49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charset="0"/>
                <a:ea typeface="楷体_GB2312" pitchFamily="49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charset="0"/>
                <a:ea typeface="楷体_GB2312" pitchFamily="49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charset="0"/>
                <a:ea typeface="楷体_GB2312" pitchFamily="49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charset="0"/>
                <a:ea typeface="楷体_GB2312" pitchFamily="49" charset="-122"/>
              </a:defRPr>
            </a:lvl9pPr>
          </a:lstStyle>
          <a:p>
            <a:pPr>
              <a:spcBef>
                <a:spcPct val="0"/>
              </a:spcBef>
              <a:buFontTx/>
              <a:buNone/>
              <a:defRPr/>
            </a:pPr>
            <a:r>
              <a:rPr lang="zh-CN" altLang="en-US" sz="3200" dirty="0" smtClean="0">
                <a:solidFill>
                  <a:schemeClr val="tx1"/>
                </a:solidFill>
                <a:latin typeface="+mn-ea"/>
                <a:ea typeface="+mn-ea"/>
              </a:rPr>
              <a:t>了解身份证编码信息</a:t>
            </a:r>
            <a:endParaRPr lang="zh-CN" altLang="en-US" sz="3200" b="0" dirty="0" smtClean="0">
              <a:solidFill>
                <a:schemeClr val="tx1"/>
              </a:solidFill>
              <a:latin typeface="+mn-ea"/>
              <a:ea typeface="+mn-ea"/>
            </a:endParaRPr>
          </a:p>
        </p:txBody>
      </p:sp>
      <p:sp>
        <p:nvSpPr>
          <p:cNvPr id="80" name="Rectangle 10"/>
          <p:cNvSpPr>
            <a:spLocks noChangeArrowheads="1"/>
          </p:cNvSpPr>
          <p:nvPr/>
        </p:nvSpPr>
        <p:spPr bwMode="auto">
          <a:xfrm>
            <a:off x="3357563" y="1857375"/>
            <a:ext cx="2000250" cy="3714750"/>
          </a:xfrm>
          <a:prstGeom prst="rect">
            <a:avLst/>
          </a:prstGeom>
          <a:solidFill>
            <a:srgbClr val="FFFF00">
              <a:alpha val="70195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82" name="Rectangle 12"/>
          <p:cNvSpPr>
            <a:spLocks noChangeArrowheads="1"/>
          </p:cNvSpPr>
          <p:nvPr/>
        </p:nvSpPr>
        <p:spPr bwMode="auto">
          <a:xfrm>
            <a:off x="5429250" y="1928813"/>
            <a:ext cx="714375" cy="3571875"/>
          </a:xfrm>
          <a:prstGeom prst="rect">
            <a:avLst/>
          </a:prstGeom>
          <a:solidFill>
            <a:srgbClr val="0000FF">
              <a:alpha val="43921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84" name="Text Box 15"/>
          <p:cNvSpPr txBox="1">
            <a:spLocks noChangeArrowheads="1"/>
          </p:cNvSpPr>
          <p:nvPr/>
        </p:nvSpPr>
        <p:spPr bwMode="auto">
          <a:xfrm>
            <a:off x="3571875" y="2214563"/>
            <a:ext cx="1571625" cy="541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280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生日码</a:t>
            </a:r>
          </a:p>
        </p:txBody>
      </p:sp>
      <p:grpSp>
        <p:nvGrpSpPr>
          <p:cNvPr id="4" name="Group 24"/>
          <p:cNvGrpSpPr>
            <a:grpSpLocks/>
          </p:cNvGrpSpPr>
          <p:nvPr/>
        </p:nvGrpSpPr>
        <p:grpSpPr bwMode="auto">
          <a:xfrm>
            <a:off x="5929313" y="1214438"/>
            <a:ext cx="2643187" cy="1127125"/>
            <a:chOff x="3393" y="416"/>
            <a:chExt cx="1388" cy="710"/>
          </a:xfrm>
        </p:grpSpPr>
        <p:sp>
          <p:nvSpPr>
            <p:cNvPr id="8202" name="Line 18"/>
            <p:cNvSpPr>
              <a:spLocks noChangeShapeType="1"/>
            </p:cNvSpPr>
            <p:nvPr/>
          </p:nvSpPr>
          <p:spPr bwMode="auto">
            <a:xfrm flipV="1">
              <a:off x="3393" y="680"/>
              <a:ext cx="601" cy="172"/>
            </a:xfrm>
            <a:prstGeom prst="line">
              <a:avLst/>
            </a:prstGeom>
            <a:ln>
              <a:headEnd/>
              <a:tailEnd type="triangl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6159" name="Text Box 21"/>
            <p:cNvSpPr txBox="1">
              <a:spLocks noChangeArrowheads="1"/>
            </p:cNvSpPr>
            <p:nvPr/>
          </p:nvSpPr>
          <p:spPr bwMode="auto">
            <a:xfrm>
              <a:off x="3982" y="416"/>
              <a:ext cx="799" cy="7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zh-CN" altLang="en-US" sz="2800">
                  <a:solidFill>
                    <a:srgbClr val="0000FF"/>
                  </a:solidFill>
                  <a:latin typeface="黑体" pitchFamily="49" charset="-122"/>
                  <a:ea typeface="黑体" pitchFamily="49" charset="-122"/>
                </a:rPr>
                <a:t>顺序号及性别</a:t>
              </a:r>
            </a:p>
          </p:txBody>
        </p:sp>
      </p:grpSp>
      <p:sp>
        <p:nvSpPr>
          <p:cNvPr id="17" name="TextBox 16"/>
          <p:cNvSpPr txBox="1">
            <a:spLocks noChangeArrowheads="1"/>
          </p:cNvSpPr>
          <p:nvPr/>
        </p:nvSpPr>
        <p:spPr bwMode="auto">
          <a:xfrm>
            <a:off x="857250" y="3214688"/>
            <a:ext cx="1214438" cy="1643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80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行政区域代码</a:t>
            </a:r>
          </a:p>
        </p:txBody>
      </p:sp>
      <p:cxnSp>
        <p:nvCxnSpPr>
          <p:cNvPr id="19" name="直接箭头连接符 18"/>
          <p:cNvCxnSpPr/>
          <p:nvPr/>
        </p:nvCxnSpPr>
        <p:spPr>
          <a:xfrm rot="5400000">
            <a:off x="1500188" y="2714625"/>
            <a:ext cx="500062" cy="357188"/>
          </a:xfrm>
          <a:prstGeom prst="straightConnector1">
            <a:avLst/>
          </a:prstGeom>
          <a:ln w="38100">
            <a:solidFill>
              <a:srgbClr val="FA290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接箭头连接符 21"/>
          <p:cNvCxnSpPr/>
          <p:nvPr/>
        </p:nvCxnSpPr>
        <p:spPr>
          <a:xfrm rot="16200000" flipH="1">
            <a:off x="6572250" y="4071938"/>
            <a:ext cx="357187" cy="357188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圆角矩形 22"/>
          <p:cNvSpPr/>
          <p:nvPr/>
        </p:nvSpPr>
        <p:spPr>
          <a:xfrm>
            <a:off x="6715125" y="4500563"/>
            <a:ext cx="1428750" cy="785812"/>
          </a:xfrm>
          <a:prstGeom prst="roundRect">
            <a:avLst/>
          </a:prstGeom>
          <a:solidFill>
            <a:srgbClr val="CCEC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2800" dirty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校验码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withGroup">
                            <p:stCondLst>
                              <p:cond delay="500"/>
                            </p:stCondLst>
                            <p:childTnLst>
                              <p:par>
                                <p:cTn id="2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withGroup">
                            <p:stCondLst>
                              <p:cond delay="500"/>
                            </p:stCondLst>
                            <p:childTnLst>
                              <p:par>
                                <p:cTn id="3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80" grpId="0" animBg="1"/>
      <p:bldP spid="82" grpId="0" animBg="1"/>
      <p:bldP spid="84" grpId="0"/>
      <p:bldP spid="17" grpId="0"/>
      <p:bldP spid="23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401" name="Picture 17" descr="zhysj_0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850" y="584200"/>
            <a:ext cx="8496300" cy="6373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5" name="Rectangle 7"/>
          <p:cNvSpPr txBox="1">
            <a:spLocks noChangeArrowheads="1"/>
          </p:cNvSpPr>
          <p:nvPr/>
        </p:nvSpPr>
        <p:spPr bwMode="auto">
          <a:xfrm>
            <a:off x="285750" y="642938"/>
            <a:ext cx="8229600" cy="585787"/>
          </a:xfrm>
          <a:prstGeom prst="rect">
            <a:avLst/>
          </a:prstGeom>
          <a:noFill/>
          <a:ln>
            <a:noFill/>
          </a:ln>
          <a:extLst/>
        </p:spPr>
        <p:txBody>
          <a:bodyPr/>
          <a:lstStyle>
            <a:lvl1pPr marL="342900" indent="-342900"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charset="0"/>
                <a:ea typeface="楷体_GB2312" pitchFamily="49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charset="0"/>
                <a:ea typeface="楷体_GB2312" pitchFamily="49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charset="0"/>
                <a:ea typeface="楷体_GB2312" pitchFamily="49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charset="0"/>
                <a:ea typeface="楷体_GB2312" pitchFamily="49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charset="0"/>
                <a:ea typeface="楷体_GB2312" pitchFamily="49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charset="0"/>
                <a:ea typeface="楷体_GB2312" pitchFamily="49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charset="0"/>
                <a:ea typeface="楷体_GB2312" pitchFamily="49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charset="0"/>
                <a:ea typeface="楷体_GB2312" pitchFamily="49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charset="0"/>
                <a:ea typeface="楷体_GB2312" pitchFamily="49" charset="-122"/>
              </a:defRPr>
            </a:lvl9pPr>
          </a:lstStyle>
          <a:p>
            <a:pPr>
              <a:spcBef>
                <a:spcPct val="0"/>
              </a:spcBef>
              <a:buFontTx/>
              <a:buNone/>
              <a:defRPr/>
            </a:pPr>
            <a:r>
              <a:rPr lang="zh-CN" altLang="en-US" sz="3200" dirty="0" smtClean="0">
                <a:solidFill>
                  <a:schemeClr val="tx1"/>
                </a:solidFill>
                <a:latin typeface="+mn-ea"/>
                <a:ea typeface="+mn-ea"/>
              </a:rPr>
              <a:t>联系实际，了解</a:t>
            </a:r>
            <a:r>
              <a:rPr lang="zh-CN" altLang="en-US" sz="3200" dirty="0">
                <a:solidFill>
                  <a:schemeClr val="tx1"/>
                </a:solidFill>
                <a:latin typeface="+mn-ea"/>
                <a:ea typeface="+mn-ea"/>
              </a:rPr>
              <a:t>其他</a:t>
            </a:r>
            <a:r>
              <a:rPr lang="zh-CN" altLang="en-US" sz="3200" dirty="0" smtClean="0">
                <a:solidFill>
                  <a:schemeClr val="tx1"/>
                </a:solidFill>
                <a:latin typeface="+mn-ea"/>
                <a:ea typeface="+mn-ea"/>
              </a:rPr>
              <a:t>编码信息</a:t>
            </a:r>
            <a:endParaRPr lang="zh-CN" altLang="en-US" sz="3200" b="0" dirty="0" smtClean="0">
              <a:solidFill>
                <a:schemeClr val="tx1"/>
              </a:solidFill>
              <a:latin typeface="+mn-ea"/>
              <a:ea typeface="+mn-ea"/>
            </a:endParaRPr>
          </a:p>
        </p:txBody>
      </p:sp>
      <p:sp>
        <p:nvSpPr>
          <p:cNvPr id="8287" name="Rectangle 95"/>
          <p:cNvSpPr>
            <a:spLocks noChangeArrowheads="1"/>
          </p:cNvSpPr>
          <p:nvPr/>
        </p:nvSpPr>
        <p:spPr bwMode="auto">
          <a:xfrm>
            <a:off x="2339975" y="3579813"/>
            <a:ext cx="4464050" cy="641350"/>
          </a:xfrm>
          <a:prstGeom prst="rect">
            <a:avLst/>
          </a:prstGeom>
          <a:solidFill>
            <a:srgbClr val="FFFF99">
              <a:alpha val="79999"/>
            </a:srgbClr>
          </a:solidFill>
          <a:ln w="12700" algn="ctr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/>
            <a:r>
              <a:rPr lang="zh-CN" altLang="en-US" sz="3000">
                <a:latin typeface="Arial" charset="0"/>
              </a:rPr>
              <a:t>都是</a:t>
            </a:r>
            <a:r>
              <a:rPr lang="en-US" altLang="zh-CN" sz="3000">
                <a:latin typeface="Arial" charset="0"/>
              </a:rPr>
              <a:t>110</a:t>
            </a:r>
            <a:r>
              <a:rPr lang="zh-CN" altLang="en-US" sz="3000">
                <a:latin typeface="Arial" charset="0"/>
              </a:rPr>
              <a:t>，意思一样吗？</a:t>
            </a:r>
          </a:p>
        </p:txBody>
      </p:sp>
      <p:pic>
        <p:nvPicPr>
          <p:cNvPr id="8289" name="Picture 97" descr="zhysj_0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58975" y="2420938"/>
            <a:ext cx="5226050" cy="287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 30"/>
          <p:cNvGrpSpPr>
            <a:grpSpLocks/>
          </p:cNvGrpSpPr>
          <p:nvPr/>
        </p:nvGrpSpPr>
        <p:grpSpPr bwMode="auto">
          <a:xfrm>
            <a:off x="571500" y="1492250"/>
            <a:ext cx="8072438" cy="3668713"/>
            <a:chOff x="413" y="1413"/>
            <a:chExt cx="4871" cy="2131"/>
          </a:xfrm>
        </p:grpSpPr>
        <p:pic>
          <p:nvPicPr>
            <p:cNvPr id="7179" name="Picture 18" descr="二年级下教材图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13" y="1413"/>
              <a:ext cx="3039" cy="21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180" name="Picture 28" descr="数学2B条形码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3867" y="1855"/>
              <a:ext cx="1417" cy="11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16407" name="Picture 23" descr="未标题-1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643063" y="1392238"/>
            <a:ext cx="5786437" cy="434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94" name="Picture 102" descr="zhysj_08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786063" y="1631950"/>
            <a:ext cx="3714750" cy="3989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4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82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82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64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82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87" grpId="0" animBg="1"/>
      <p:bldP spid="8287" grpId="1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706438"/>
            <a:ext cx="7499350" cy="850900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zh-CN" altLang="en-US" sz="32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+mn-ea"/>
                <a:ea typeface="+mn-ea"/>
              </a:rPr>
              <a:t>小组合作，尝试编码</a:t>
            </a:r>
            <a:endParaRPr lang="zh-CN" altLang="en-US" sz="3200" dirty="0" smtClean="0">
              <a:effectLst>
                <a:outerShdw blurRad="38100" dist="38100" dir="2700000" algn="tl">
                  <a:srgbClr val="C0C0C0"/>
                </a:outerShdw>
              </a:effectLst>
              <a:latin typeface="+mn-ea"/>
              <a:ea typeface="+mn-ea"/>
            </a:endParaRPr>
          </a:p>
        </p:txBody>
      </p:sp>
      <p:sp>
        <p:nvSpPr>
          <p:cNvPr id="8196" name="圆角矩形 18"/>
          <p:cNvSpPr>
            <a:spLocks noChangeArrowheads="1"/>
          </p:cNvSpPr>
          <p:nvPr/>
        </p:nvSpPr>
        <p:spPr bwMode="auto">
          <a:xfrm>
            <a:off x="214313" y="1714500"/>
            <a:ext cx="8643937" cy="1928813"/>
          </a:xfrm>
          <a:prstGeom prst="roundRect">
            <a:avLst>
              <a:gd name="adj" fmla="val 16667"/>
            </a:avLst>
          </a:prstGeom>
          <a:solidFill>
            <a:srgbClr val="FFFFCC"/>
          </a:solidFill>
          <a:ln w="12700" algn="ctr">
            <a:solidFill>
              <a:schemeClr val="tx1"/>
            </a:solidFill>
            <a:round/>
            <a:headEnd/>
            <a:tailEnd/>
          </a:ln>
        </p:spPr>
        <p:txBody>
          <a:bodyPr anchor="ctr"/>
          <a:lstStyle/>
          <a:p>
            <a:r>
              <a:rPr lang="zh-CN" altLang="en-US" sz="2800"/>
              <a:t>编号要求：</a:t>
            </a:r>
            <a:r>
              <a:rPr lang="zh-CN" altLang="en-US" sz="2800">
                <a:sym typeface="Wingdings" pitchFamily="2" charset="2"/>
              </a:rPr>
              <a:t>（</a:t>
            </a:r>
            <a:r>
              <a:rPr lang="en-US" altLang="zh-CN" sz="2800">
                <a:sym typeface="Wingdings" pitchFamily="2" charset="2"/>
              </a:rPr>
              <a:t>1</a:t>
            </a:r>
            <a:r>
              <a:rPr lang="zh-CN" altLang="en-US" sz="2800">
                <a:sym typeface="Wingdings" pitchFamily="2" charset="2"/>
              </a:rPr>
              <a:t>）能看出哪一年入学；（</a:t>
            </a:r>
            <a:r>
              <a:rPr lang="en-US" altLang="zh-CN" sz="2800">
                <a:sym typeface="Wingdings" pitchFamily="2" charset="2"/>
              </a:rPr>
              <a:t>2</a:t>
            </a:r>
            <a:r>
              <a:rPr lang="zh-CN" altLang="en-US" sz="2800">
                <a:sym typeface="Wingdings" pitchFamily="2" charset="2"/>
              </a:rPr>
              <a:t>）能区分年级和班级；（</a:t>
            </a:r>
            <a:r>
              <a:rPr lang="en-US" altLang="zh-CN" sz="2800">
                <a:sym typeface="Wingdings" pitchFamily="2" charset="2"/>
              </a:rPr>
              <a:t>3</a:t>
            </a:r>
            <a:r>
              <a:rPr lang="zh-CN" altLang="en-US" sz="2800">
                <a:sym typeface="Wingdings" pitchFamily="2" charset="2"/>
              </a:rPr>
              <a:t>）能区分出性别；用</a:t>
            </a:r>
            <a:r>
              <a:rPr lang="en-US" altLang="zh-CN" sz="2800">
                <a:sym typeface="Wingdings" pitchFamily="2" charset="2"/>
              </a:rPr>
              <a:t>1</a:t>
            </a:r>
            <a:r>
              <a:rPr lang="zh-CN" altLang="en-US" sz="2800">
                <a:sym typeface="Wingdings" pitchFamily="2" charset="2"/>
              </a:rPr>
              <a:t>表示男生，</a:t>
            </a:r>
            <a:r>
              <a:rPr lang="en-US" altLang="zh-CN" sz="2800">
                <a:sym typeface="Wingdings" pitchFamily="2" charset="2"/>
              </a:rPr>
              <a:t>2</a:t>
            </a:r>
            <a:r>
              <a:rPr lang="zh-CN" altLang="en-US" sz="2800">
                <a:sym typeface="Wingdings" pitchFamily="2" charset="2"/>
              </a:rPr>
              <a:t>表示女生；（</a:t>
            </a:r>
            <a:r>
              <a:rPr lang="en-US" altLang="zh-CN" sz="2800">
                <a:sym typeface="Wingdings" pitchFamily="2" charset="2"/>
              </a:rPr>
              <a:t>4</a:t>
            </a:r>
            <a:r>
              <a:rPr lang="zh-CN" altLang="en-US" sz="2800">
                <a:sym typeface="Wingdings" pitchFamily="2" charset="2"/>
              </a:rPr>
              <a:t>）全班学生可以按年龄大小排一下号</a:t>
            </a:r>
            <a:endParaRPr lang="zh-CN" altLang="en-US" sz="2800"/>
          </a:p>
        </p:txBody>
      </p:sp>
      <p:sp>
        <p:nvSpPr>
          <p:cNvPr id="21" name="TextBox 20"/>
          <p:cNvSpPr txBox="1">
            <a:spLocks noChangeArrowheads="1"/>
          </p:cNvSpPr>
          <p:nvPr/>
        </p:nvSpPr>
        <p:spPr bwMode="auto">
          <a:xfrm>
            <a:off x="285750" y="4143375"/>
            <a:ext cx="8643938" cy="2160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800">
                <a:solidFill>
                  <a:srgbClr val="0000FF"/>
                </a:solidFill>
              </a:rPr>
              <a:t>用学号的前四位数表示入学年份，第五、第六位数表示学生所在的年级，第七、八位数表示学生所在的班级，第九、十位数表示学生在班级中的序号，最后一位数表示学生的性别，</a:t>
            </a:r>
            <a:r>
              <a:rPr lang="en-US" altLang="zh-CN" sz="2800">
                <a:solidFill>
                  <a:srgbClr val="0000FF"/>
                </a:solidFill>
              </a:rPr>
              <a:t>1</a:t>
            </a:r>
            <a:r>
              <a:rPr lang="zh-CN" altLang="en-US" sz="2800">
                <a:solidFill>
                  <a:srgbClr val="0000FF"/>
                </a:solidFill>
              </a:rPr>
              <a:t>表示男生，</a:t>
            </a:r>
            <a:r>
              <a:rPr lang="en-US" altLang="zh-CN" sz="2800">
                <a:solidFill>
                  <a:srgbClr val="0000FF"/>
                </a:solidFill>
              </a:rPr>
              <a:t>2</a:t>
            </a:r>
            <a:r>
              <a:rPr lang="zh-CN" altLang="en-US" sz="2800">
                <a:solidFill>
                  <a:srgbClr val="0000FF"/>
                </a:solidFill>
              </a:rPr>
              <a:t>表示女生。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9" name="Picture 1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313" y="2187575"/>
            <a:ext cx="8715375" cy="3905250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</p:pic>
      <p:sp>
        <p:nvSpPr>
          <p:cNvPr id="3" name="圆角矩形 2"/>
          <p:cNvSpPr>
            <a:spLocks noChangeArrowheads="1"/>
          </p:cNvSpPr>
          <p:nvPr/>
        </p:nvSpPr>
        <p:spPr bwMode="auto">
          <a:xfrm>
            <a:off x="6715125" y="3509963"/>
            <a:ext cx="2214563" cy="1214437"/>
          </a:xfrm>
          <a:prstGeom prst="roundRect">
            <a:avLst>
              <a:gd name="adj" fmla="val 16667"/>
            </a:avLst>
          </a:prstGeom>
          <a:noFill/>
          <a:ln w="38100" algn="ctr">
            <a:solidFill>
              <a:srgbClr val="0000FF"/>
            </a:solidFill>
            <a:round/>
            <a:headEnd/>
            <a:tailEnd/>
          </a:ln>
        </p:spPr>
        <p:txBody>
          <a:bodyPr anchor="ctr"/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圆角矩形 20"/>
          <p:cNvSpPr>
            <a:spLocks noChangeArrowheads="1"/>
          </p:cNvSpPr>
          <p:nvPr/>
        </p:nvSpPr>
        <p:spPr bwMode="auto">
          <a:xfrm>
            <a:off x="7286625" y="1785938"/>
            <a:ext cx="928688" cy="571500"/>
          </a:xfrm>
          <a:prstGeom prst="roundRect">
            <a:avLst>
              <a:gd name="adj" fmla="val 16667"/>
            </a:avLst>
          </a:prstGeom>
          <a:solidFill>
            <a:srgbClr val="FFFFCC"/>
          </a:solidFill>
          <a:ln w="12700" algn="ctr">
            <a:solidFill>
              <a:schemeClr val="tx1"/>
            </a:solidFill>
            <a:round/>
            <a:headEnd/>
            <a:tailEnd/>
          </a:ln>
        </p:spPr>
        <p:txBody>
          <a:bodyPr anchor="ctr"/>
          <a:lstStyle/>
          <a:p>
            <a:endParaRPr lang="zh-CN" altLang="en-US"/>
          </a:p>
        </p:txBody>
      </p:sp>
      <p:sp>
        <p:nvSpPr>
          <p:cNvPr id="16" name="圆角矩形 15"/>
          <p:cNvSpPr>
            <a:spLocks noChangeArrowheads="1"/>
          </p:cNvSpPr>
          <p:nvPr/>
        </p:nvSpPr>
        <p:spPr bwMode="auto">
          <a:xfrm>
            <a:off x="5857875" y="1785938"/>
            <a:ext cx="1071563" cy="642937"/>
          </a:xfrm>
          <a:prstGeom prst="roundRect">
            <a:avLst>
              <a:gd name="adj" fmla="val 16667"/>
            </a:avLst>
          </a:prstGeom>
          <a:solidFill>
            <a:srgbClr val="FFFFCC"/>
          </a:solidFill>
          <a:ln w="12700" algn="ctr">
            <a:solidFill>
              <a:schemeClr val="tx1"/>
            </a:solidFill>
            <a:round/>
            <a:headEnd/>
            <a:tailEnd/>
          </a:ln>
        </p:spPr>
        <p:txBody>
          <a:bodyPr anchor="ctr"/>
          <a:lstStyle/>
          <a:p>
            <a:endParaRPr lang="zh-CN" altLang="en-US"/>
          </a:p>
        </p:txBody>
      </p:sp>
      <p:sp>
        <p:nvSpPr>
          <p:cNvPr id="13" name="圆角矩形 12"/>
          <p:cNvSpPr>
            <a:spLocks noChangeArrowheads="1"/>
          </p:cNvSpPr>
          <p:nvPr/>
        </p:nvSpPr>
        <p:spPr bwMode="auto">
          <a:xfrm>
            <a:off x="4429125" y="1785938"/>
            <a:ext cx="928688" cy="571500"/>
          </a:xfrm>
          <a:prstGeom prst="roundRect">
            <a:avLst>
              <a:gd name="adj" fmla="val 16667"/>
            </a:avLst>
          </a:prstGeom>
          <a:solidFill>
            <a:srgbClr val="FFFFCC"/>
          </a:solidFill>
          <a:ln w="12700" algn="ctr">
            <a:solidFill>
              <a:schemeClr val="tx1"/>
            </a:solidFill>
            <a:round/>
            <a:headEnd/>
            <a:tailEnd/>
          </a:ln>
        </p:spPr>
        <p:txBody>
          <a:bodyPr anchor="ctr"/>
          <a:lstStyle/>
          <a:p>
            <a:endParaRPr lang="zh-CN" altLang="en-US"/>
          </a:p>
        </p:txBody>
      </p:sp>
      <p:sp>
        <p:nvSpPr>
          <p:cNvPr id="10" name="圆角矩形 9"/>
          <p:cNvSpPr>
            <a:spLocks noChangeArrowheads="1"/>
          </p:cNvSpPr>
          <p:nvPr/>
        </p:nvSpPr>
        <p:spPr bwMode="auto">
          <a:xfrm>
            <a:off x="2928938" y="1785938"/>
            <a:ext cx="1071562" cy="571500"/>
          </a:xfrm>
          <a:prstGeom prst="roundRect">
            <a:avLst>
              <a:gd name="adj" fmla="val 16667"/>
            </a:avLst>
          </a:prstGeom>
          <a:solidFill>
            <a:srgbClr val="FFFFCC"/>
          </a:solidFill>
          <a:ln w="12700" algn="ctr">
            <a:solidFill>
              <a:schemeClr val="tx1"/>
            </a:solidFill>
            <a:round/>
            <a:headEnd/>
            <a:tailEnd/>
          </a:ln>
        </p:spPr>
        <p:txBody>
          <a:bodyPr anchor="ctr"/>
          <a:lstStyle/>
          <a:p>
            <a:endParaRPr lang="zh-CN" altLang="en-US"/>
          </a:p>
        </p:txBody>
      </p:sp>
      <p:sp>
        <p:nvSpPr>
          <p:cNvPr id="6" name="圆角矩形 5"/>
          <p:cNvSpPr>
            <a:spLocks noChangeArrowheads="1"/>
          </p:cNvSpPr>
          <p:nvPr/>
        </p:nvSpPr>
        <p:spPr bwMode="auto">
          <a:xfrm>
            <a:off x="714375" y="1785938"/>
            <a:ext cx="1643063" cy="571500"/>
          </a:xfrm>
          <a:prstGeom prst="roundRect">
            <a:avLst>
              <a:gd name="adj" fmla="val 16667"/>
            </a:avLst>
          </a:prstGeom>
          <a:solidFill>
            <a:srgbClr val="FFFFCC"/>
          </a:solidFill>
          <a:ln w="12700" algn="ctr">
            <a:solidFill>
              <a:schemeClr val="tx1"/>
            </a:solidFill>
            <a:round/>
            <a:headEnd/>
            <a:tailEnd/>
          </a:ln>
        </p:spPr>
        <p:txBody>
          <a:bodyPr anchor="ctr"/>
          <a:lstStyle/>
          <a:p>
            <a:endParaRPr lang="zh-CN" altLang="en-US"/>
          </a:p>
        </p:txBody>
      </p:sp>
      <p:sp>
        <p:nvSpPr>
          <p:cNvPr id="10248" name="TextBox 1"/>
          <p:cNvSpPr txBox="1">
            <a:spLocks noChangeArrowheads="1"/>
          </p:cNvSpPr>
          <p:nvPr/>
        </p:nvSpPr>
        <p:spPr bwMode="auto">
          <a:xfrm>
            <a:off x="785813" y="1735138"/>
            <a:ext cx="7429500" cy="757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3600">
                <a:latin typeface="Arial" charset="0"/>
                <a:cs typeface="Arial" charset="0"/>
              </a:rPr>
              <a:t>2 0 0 9       0 4      0 3       2 8       2</a:t>
            </a:r>
            <a:endParaRPr lang="zh-CN" altLang="en-US" sz="3600">
              <a:latin typeface="Arial" charset="0"/>
              <a:cs typeface="Arial" charset="0"/>
            </a:endParaRPr>
          </a:p>
        </p:txBody>
      </p:sp>
      <p:cxnSp>
        <p:nvCxnSpPr>
          <p:cNvPr id="8" name="直接箭头连接符 7"/>
          <p:cNvCxnSpPr>
            <a:cxnSpLocks noChangeShapeType="1"/>
          </p:cNvCxnSpPr>
          <p:nvPr/>
        </p:nvCxnSpPr>
        <p:spPr bwMode="auto">
          <a:xfrm rot="5400000">
            <a:off x="1036638" y="2892425"/>
            <a:ext cx="928688" cy="1587"/>
          </a:xfrm>
          <a:prstGeom prst="straightConnector1">
            <a:avLst/>
          </a:prstGeom>
          <a:noFill/>
          <a:ln w="38100" algn="ctr">
            <a:solidFill>
              <a:schemeClr val="tx1"/>
            </a:solidFill>
            <a:round/>
            <a:headEnd/>
            <a:tailEnd type="arrow" w="med" len="med"/>
          </a:ln>
        </p:spPr>
      </p:cxn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928688" y="3429000"/>
            <a:ext cx="1143000" cy="1274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3200"/>
              <a:t>入学年份</a:t>
            </a:r>
          </a:p>
        </p:txBody>
      </p:sp>
      <p:cxnSp>
        <p:nvCxnSpPr>
          <p:cNvPr id="11" name="直接箭头连接符 10"/>
          <p:cNvCxnSpPr>
            <a:cxnSpLocks noChangeShapeType="1"/>
          </p:cNvCxnSpPr>
          <p:nvPr/>
        </p:nvCxnSpPr>
        <p:spPr bwMode="auto">
          <a:xfrm rot="5400000">
            <a:off x="3036888" y="2892425"/>
            <a:ext cx="928688" cy="1587"/>
          </a:xfrm>
          <a:prstGeom prst="straightConnector1">
            <a:avLst/>
          </a:prstGeom>
          <a:noFill/>
          <a:ln w="38100" algn="ctr">
            <a:solidFill>
              <a:schemeClr val="tx1"/>
            </a:solidFill>
            <a:round/>
            <a:headEnd/>
            <a:tailEnd type="arrow" w="med" len="med"/>
          </a:ln>
        </p:spPr>
      </p:cxn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2928938" y="3429000"/>
            <a:ext cx="1143000" cy="682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3200"/>
              <a:t>年级</a:t>
            </a:r>
          </a:p>
        </p:txBody>
      </p:sp>
      <p:sp>
        <p:nvSpPr>
          <p:cNvPr id="14" name="TextBox 13"/>
          <p:cNvSpPr txBox="1">
            <a:spLocks noChangeArrowheads="1"/>
          </p:cNvSpPr>
          <p:nvPr/>
        </p:nvSpPr>
        <p:spPr bwMode="auto">
          <a:xfrm>
            <a:off x="4429125" y="3429000"/>
            <a:ext cx="1143000" cy="604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3200"/>
              <a:t>班级</a:t>
            </a:r>
          </a:p>
        </p:txBody>
      </p:sp>
      <p:cxnSp>
        <p:nvCxnSpPr>
          <p:cNvPr id="15" name="直接箭头连接符 14"/>
          <p:cNvCxnSpPr>
            <a:cxnSpLocks noChangeShapeType="1"/>
          </p:cNvCxnSpPr>
          <p:nvPr/>
        </p:nvCxnSpPr>
        <p:spPr bwMode="auto">
          <a:xfrm rot="5400000">
            <a:off x="4465638" y="2892425"/>
            <a:ext cx="928688" cy="1587"/>
          </a:xfrm>
          <a:prstGeom prst="straightConnector1">
            <a:avLst/>
          </a:prstGeom>
          <a:noFill/>
          <a:ln w="38100" algn="ctr">
            <a:solidFill>
              <a:schemeClr val="tx1"/>
            </a:solidFill>
            <a:round/>
            <a:headEnd/>
            <a:tailEnd type="arrow" w="med" len="med"/>
          </a:ln>
        </p:spPr>
      </p:cxnSp>
      <p:cxnSp>
        <p:nvCxnSpPr>
          <p:cNvPr id="17" name="直接箭头连接符 16"/>
          <p:cNvCxnSpPr>
            <a:cxnSpLocks noChangeShapeType="1"/>
          </p:cNvCxnSpPr>
          <p:nvPr/>
        </p:nvCxnSpPr>
        <p:spPr bwMode="auto">
          <a:xfrm rot="5400000">
            <a:off x="5894388" y="2963863"/>
            <a:ext cx="928687" cy="1587"/>
          </a:xfrm>
          <a:prstGeom prst="straightConnector1">
            <a:avLst/>
          </a:prstGeom>
          <a:noFill/>
          <a:ln w="38100" algn="ctr">
            <a:solidFill>
              <a:schemeClr val="tx1"/>
            </a:solidFill>
            <a:round/>
            <a:headEnd/>
            <a:tailEnd type="arrow" w="med" len="med"/>
          </a:ln>
        </p:spPr>
      </p:cxnSp>
      <p:cxnSp>
        <p:nvCxnSpPr>
          <p:cNvPr id="18" name="直接箭头连接符 17"/>
          <p:cNvCxnSpPr>
            <a:cxnSpLocks noChangeShapeType="1"/>
          </p:cNvCxnSpPr>
          <p:nvPr/>
        </p:nvCxnSpPr>
        <p:spPr bwMode="auto">
          <a:xfrm rot="5400000">
            <a:off x="7251700" y="2963863"/>
            <a:ext cx="928687" cy="1588"/>
          </a:xfrm>
          <a:prstGeom prst="straightConnector1">
            <a:avLst/>
          </a:prstGeom>
          <a:noFill/>
          <a:ln w="38100" algn="ctr">
            <a:solidFill>
              <a:schemeClr val="tx1"/>
            </a:solidFill>
            <a:round/>
            <a:headEnd/>
            <a:tailEnd type="arrow" w="med" len="med"/>
          </a:ln>
        </p:spPr>
      </p:cxnSp>
      <p:sp>
        <p:nvSpPr>
          <p:cNvPr id="19" name="TextBox 18"/>
          <p:cNvSpPr txBox="1">
            <a:spLocks noChangeArrowheads="1"/>
          </p:cNvSpPr>
          <p:nvPr/>
        </p:nvSpPr>
        <p:spPr bwMode="auto">
          <a:xfrm>
            <a:off x="5857875" y="3429000"/>
            <a:ext cx="1143000" cy="604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3200"/>
              <a:t>学号</a:t>
            </a:r>
          </a:p>
        </p:txBody>
      </p:sp>
      <p:sp>
        <p:nvSpPr>
          <p:cNvPr id="20" name="TextBox 19"/>
          <p:cNvSpPr txBox="1">
            <a:spLocks noChangeArrowheads="1"/>
          </p:cNvSpPr>
          <p:nvPr/>
        </p:nvSpPr>
        <p:spPr bwMode="auto">
          <a:xfrm>
            <a:off x="7215188" y="3429000"/>
            <a:ext cx="1143000" cy="604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3200"/>
              <a:t>性别</a:t>
            </a:r>
          </a:p>
        </p:txBody>
      </p:sp>
      <p:sp>
        <p:nvSpPr>
          <p:cNvPr id="10259" name="TextBox 21"/>
          <p:cNvSpPr txBox="1">
            <a:spLocks noChangeArrowheads="1"/>
          </p:cNvSpPr>
          <p:nvPr/>
        </p:nvSpPr>
        <p:spPr bwMode="auto">
          <a:xfrm>
            <a:off x="611188" y="879475"/>
            <a:ext cx="3714750" cy="604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3200"/>
              <a:t>总结编码规律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16" grpId="0" animBg="1"/>
      <p:bldP spid="13" grpId="0" animBg="1"/>
      <p:bldP spid="10" grpId="0" animBg="1"/>
      <p:bldP spid="6" grpId="0" animBg="1"/>
      <p:bldP spid="9" grpId="0"/>
      <p:bldP spid="12" grpId="0"/>
      <p:bldP spid="14" grpId="0"/>
      <p:bldP spid="19" grpId="0"/>
      <p:bldP spid="20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93"/>
          <p:cNvSpPr>
            <a:spLocks/>
          </p:cNvSpPr>
          <p:nvPr/>
        </p:nvSpPr>
        <p:spPr bwMode="auto">
          <a:xfrm>
            <a:off x="3430940" y="2671168"/>
            <a:ext cx="2592388" cy="412908"/>
          </a:xfrm>
          <a:custGeom>
            <a:avLst/>
            <a:gdLst>
              <a:gd name="T0" fmla="*/ 2147483646 w 1638"/>
              <a:gd name="T1" fmla="*/ 0 h 289"/>
              <a:gd name="T2" fmla="*/ 0 w 1638"/>
              <a:gd name="T3" fmla="*/ 166330131 h 289"/>
              <a:gd name="T4" fmla="*/ 0 w 1638"/>
              <a:gd name="T5" fmla="*/ 728325156 h 289"/>
              <a:gd name="T6" fmla="*/ 2147483646 w 1638"/>
              <a:gd name="T7" fmla="*/ 536793490 h 289"/>
              <a:gd name="T8" fmla="*/ 2147483646 w 1638"/>
              <a:gd name="T9" fmla="*/ 0 h 28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638" h="289">
                <a:moveTo>
                  <a:pt x="1633" y="0"/>
                </a:moveTo>
                <a:lnTo>
                  <a:pt x="0" y="66"/>
                </a:lnTo>
                <a:lnTo>
                  <a:pt x="0" y="289"/>
                </a:lnTo>
                <a:lnTo>
                  <a:pt x="1638" y="213"/>
                </a:lnTo>
                <a:lnTo>
                  <a:pt x="1633" y="0"/>
                </a:lnTo>
                <a:close/>
              </a:path>
            </a:pathLst>
          </a:custGeom>
          <a:solidFill>
            <a:srgbClr val="00582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" name="Freeform 94"/>
          <p:cNvSpPr>
            <a:spLocks/>
          </p:cNvSpPr>
          <p:nvPr/>
        </p:nvSpPr>
        <p:spPr bwMode="auto">
          <a:xfrm>
            <a:off x="3430942" y="2671168"/>
            <a:ext cx="2600325" cy="412908"/>
          </a:xfrm>
          <a:custGeom>
            <a:avLst/>
            <a:gdLst>
              <a:gd name="T0" fmla="*/ 2147483646 w 1638"/>
              <a:gd name="T1" fmla="*/ 0 h 289"/>
              <a:gd name="T2" fmla="*/ 0 w 1638"/>
              <a:gd name="T3" fmla="*/ 166330131 h 289"/>
              <a:gd name="T4" fmla="*/ 0 w 1638"/>
              <a:gd name="T5" fmla="*/ 728325156 h 289"/>
              <a:gd name="T6" fmla="*/ 2147483646 w 1638"/>
              <a:gd name="T7" fmla="*/ 536793490 h 289"/>
              <a:gd name="T8" fmla="*/ 2147483646 w 1638"/>
              <a:gd name="T9" fmla="*/ 0 h 28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638" h="289">
                <a:moveTo>
                  <a:pt x="1633" y="0"/>
                </a:moveTo>
                <a:lnTo>
                  <a:pt x="0" y="66"/>
                </a:lnTo>
                <a:lnTo>
                  <a:pt x="0" y="289"/>
                </a:lnTo>
                <a:lnTo>
                  <a:pt x="1638" y="213"/>
                </a:lnTo>
                <a:lnTo>
                  <a:pt x="1633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" name="Freeform 95"/>
          <p:cNvSpPr>
            <a:spLocks/>
          </p:cNvSpPr>
          <p:nvPr/>
        </p:nvSpPr>
        <p:spPr bwMode="auto">
          <a:xfrm>
            <a:off x="2835630" y="3765589"/>
            <a:ext cx="2359025" cy="405766"/>
          </a:xfrm>
          <a:custGeom>
            <a:avLst/>
            <a:gdLst>
              <a:gd name="T0" fmla="*/ 2147483646 w 1486"/>
              <a:gd name="T1" fmla="*/ 0 h 284"/>
              <a:gd name="T2" fmla="*/ 0 w 1486"/>
              <a:gd name="T3" fmla="*/ 153730325 h 284"/>
              <a:gd name="T4" fmla="*/ 12601575 w 1486"/>
              <a:gd name="T5" fmla="*/ 715724375 h 284"/>
              <a:gd name="T6" fmla="*/ 2147483646 w 1486"/>
              <a:gd name="T7" fmla="*/ 536794075 h 284"/>
              <a:gd name="T8" fmla="*/ 2147483646 w 1486"/>
              <a:gd name="T9" fmla="*/ 0 h 28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486" h="284">
                <a:moveTo>
                  <a:pt x="1486" y="0"/>
                </a:moveTo>
                <a:lnTo>
                  <a:pt x="0" y="61"/>
                </a:lnTo>
                <a:lnTo>
                  <a:pt x="5" y="284"/>
                </a:lnTo>
                <a:lnTo>
                  <a:pt x="1486" y="213"/>
                </a:lnTo>
                <a:lnTo>
                  <a:pt x="1486" y="0"/>
                </a:lnTo>
                <a:close/>
              </a:path>
            </a:pathLst>
          </a:custGeom>
          <a:solidFill>
            <a:srgbClr val="00582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5" name="Freeform 96"/>
          <p:cNvSpPr>
            <a:spLocks/>
          </p:cNvSpPr>
          <p:nvPr/>
        </p:nvSpPr>
        <p:spPr bwMode="auto">
          <a:xfrm>
            <a:off x="2826105" y="3765589"/>
            <a:ext cx="2359025" cy="405766"/>
          </a:xfrm>
          <a:custGeom>
            <a:avLst/>
            <a:gdLst>
              <a:gd name="T0" fmla="*/ 2147483646 w 1486"/>
              <a:gd name="T1" fmla="*/ 0 h 284"/>
              <a:gd name="T2" fmla="*/ 0 w 1486"/>
              <a:gd name="T3" fmla="*/ 153730325 h 284"/>
              <a:gd name="T4" fmla="*/ 12601575 w 1486"/>
              <a:gd name="T5" fmla="*/ 715724375 h 284"/>
              <a:gd name="T6" fmla="*/ 2147483646 w 1486"/>
              <a:gd name="T7" fmla="*/ 536794075 h 284"/>
              <a:gd name="T8" fmla="*/ 2147483646 w 1486"/>
              <a:gd name="T9" fmla="*/ 0 h 28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486" h="284">
                <a:moveTo>
                  <a:pt x="1486" y="0"/>
                </a:moveTo>
                <a:lnTo>
                  <a:pt x="0" y="61"/>
                </a:lnTo>
                <a:lnTo>
                  <a:pt x="5" y="284"/>
                </a:lnTo>
                <a:lnTo>
                  <a:pt x="1486" y="213"/>
                </a:lnTo>
                <a:lnTo>
                  <a:pt x="1486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6" name="Freeform 97"/>
          <p:cNvSpPr>
            <a:spLocks/>
          </p:cNvSpPr>
          <p:nvPr/>
        </p:nvSpPr>
        <p:spPr bwMode="auto">
          <a:xfrm>
            <a:off x="3443640" y="4584264"/>
            <a:ext cx="1481138" cy="572929"/>
          </a:xfrm>
          <a:custGeom>
            <a:avLst/>
            <a:gdLst>
              <a:gd name="T0" fmla="*/ 1098788496 w 933"/>
              <a:gd name="T1" fmla="*/ 0 h 401"/>
              <a:gd name="T2" fmla="*/ 2147483646 w 933"/>
              <a:gd name="T3" fmla="*/ 282257722 h 401"/>
              <a:gd name="T4" fmla="*/ 1890117826 w 933"/>
              <a:gd name="T5" fmla="*/ 549394494 h 401"/>
              <a:gd name="T6" fmla="*/ 2094251344 w 933"/>
              <a:gd name="T7" fmla="*/ 1010584244 h 401"/>
              <a:gd name="T8" fmla="*/ 0 w 933"/>
              <a:gd name="T9" fmla="*/ 511592914 h 401"/>
              <a:gd name="T10" fmla="*/ 1098788496 w 933"/>
              <a:gd name="T11" fmla="*/ 0 h 401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933" h="401">
                <a:moveTo>
                  <a:pt x="436" y="0"/>
                </a:moveTo>
                <a:lnTo>
                  <a:pt x="933" y="112"/>
                </a:lnTo>
                <a:lnTo>
                  <a:pt x="750" y="218"/>
                </a:lnTo>
                <a:lnTo>
                  <a:pt x="831" y="401"/>
                </a:lnTo>
                <a:lnTo>
                  <a:pt x="0" y="203"/>
                </a:lnTo>
                <a:lnTo>
                  <a:pt x="436" y="0"/>
                </a:lnTo>
                <a:close/>
              </a:path>
            </a:pathLst>
          </a:custGeom>
          <a:solidFill>
            <a:srgbClr val="00582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7" name="Freeform 98"/>
          <p:cNvSpPr>
            <a:spLocks/>
          </p:cNvSpPr>
          <p:nvPr/>
        </p:nvSpPr>
        <p:spPr bwMode="auto">
          <a:xfrm>
            <a:off x="3430940" y="4584264"/>
            <a:ext cx="1481138" cy="572929"/>
          </a:xfrm>
          <a:custGeom>
            <a:avLst/>
            <a:gdLst>
              <a:gd name="T0" fmla="*/ 1098788496 w 933"/>
              <a:gd name="T1" fmla="*/ 0 h 401"/>
              <a:gd name="T2" fmla="*/ 2147483646 w 933"/>
              <a:gd name="T3" fmla="*/ 282257722 h 401"/>
              <a:gd name="T4" fmla="*/ 1890117826 w 933"/>
              <a:gd name="T5" fmla="*/ 549394494 h 401"/>
              <a:gd name="T6" fmla="*/ 2094251344 w 933"/>
              <a:gd name="T7" fmla="*/ 1010584244 h 401"/>
              <a:gd name="T8" fmla="*/ 0 w 933"/>
              <a:gd name="T9" fmla="*/ 511592914 h 401"/>
              <a:gd name="T10" fmla="*/ 1098788496 w 933"/>
              <a:gd name="T11" fmla="*/ 0 h 401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933" h="401">
                <a:moveTo>
                  <a:pt x="436" y="0"/>
                </a:moveTo>
                <a:lnTo>
                  <a:pt x="933" y="112"/>
                </a:lnTo>
                <a:lnTo>
                  <a:pt x="750" y="218"/>
                </a:lnTo>
                <a:lnTo>
                  <a:pt x="831" y="401"/>
                </a:lnTo>
                <a:lnTo>
                  <a:pt x="0" y="203"/>
                </a:lnTo>
                <a:lnTo>
                  <a:pt x="436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8" name="Freeform 100"/>
          <p:cNvSpPr>
            <a:spLocks/>
          </p:cNvSpPr>
          <p:nvPr/>
        </p:nvSpPr>
        <p:spPr bwMode="auto">
          <a:xfrm>
            <a:off x="2826103" y="2671168"/>
            <a:ext cx="3205162" cy="1500187"/>
          </a:xfrm>
          <a:custGeom>
            <a:avLst/>
            <a:gdLst>
              <a:gd name="T0" fmla="*/ 2147483646 w 2019"/>
              <a:gd name="T1" fmla="*/ 0 h 1050"/>
              <a:gd name="T2" fmla="*/ 0 w 2019"/>
              <a:gd name="T3" fmla="*/ 1496972813 h 1050"/>
              <a:gd name="T4" fmla="*/ 12601573 w 2019"/>
              <a:gd name="T5" fmla="*/ 2147483646 h 1050"/>
              <a:gd name="T6" fmla="*/ 2147483646 w 2019"/>
              <a:gd name="T7" fmla="*/ 1151712200 h 1050"/>
              <a:gd name="T8" fmla="*/ 2147483646 w 2019"/>
              <a:gd name="T9" fmla="*/ 0 h 105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019" h="1050">
                <a:moveTo>
                  <a:pt x="2014" y="0"/>
                </a:moveTo>
                <a:lnTo>
                  <a:pt x="0" y="594"/>
                </a:lnTo>
                <a:lnTo>
                  <a:pt x="5" y="1050"/>
                </a:lnTo>
                <a:lnTo>
                  <a:pt x="2019" y="457"/>
                </a:lnTo>
                <a:lnTo>
                  <a:pt x="2014" y="0"/>
                </a:lnTo>
              </a:path>
            </a:pathLst>
          </a:custGeom>
          <a:solidFill>
            <a:srgbClr val="57907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9" name="Freeform 102"/>
          <p:cNvSpPr>
            <a:spLocks/>
          </p:cNvSpPr>
          <p:nvPr/>
        </p:nvSpPr>
        <p:spPr bwMode="auto">
          <a:xfrm>
            <a:off x="2826105" y="2671167"/>
            <a:ext cx="3197225" cy="942976"/>
          </a:xfrm>
          <a:custGeom>
            <a:avLst/>
            <a:gdLst>
              <a:gd name="T0" fmla="*/ 2147483646 w 2014"/>
              <a:gd name="T1" fmla="*/ 0 h 660"/>
              <a:gd name="T2" fmla="*/ 2147483646 w 2014"/>
              <a:gd name="T3" fmla="*/ 0 h 660"/>
              <a:gd name="T4" fmla="*/ 2147483646 w 2014"/>
              <a:gd name="T5" fmla="*/ 640119688 h 660"/>
              <a:gd name="T6" fmla="*/ 0 w 2014"/>
              <a:gd name="T7" fmla="*/ 1496972813 h 660"/>
              <a:gd name="T8" fmla="*/ 0 w 2014"/>
              <a:gd name="T9" fmla="*/ 1663303125 h 660"/>
              <a:gd name="T10" fmla="*/ 2147483646 w 2014"/>
              <a:gd name="T11" fmla="*/ 191531875 h 660"/>
              <a:gd name="T12" fmla="*/ 2147483646 w 2014"/>
              <a:gd name="T13" fmla="*/ 0 h 660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2014" h="660">
                <a:moveTo>
                  <a:pt x="2014" y="0"/>
                </a:moveTo>
                <a:lnTo>
                  <a:pt x="2014" y="0"/>
                </a:lnTo>
                <a:lnTo>
                  <a:pt x="1162" y="254"/>
                </a:lnTo>
                <a:lnTo>
                  <a:pt x="0" y="594"/>
                </a:lnTo>
                <a:lnTo>
                  <a:pt x="0" y="660"/>
                </a:lnTo>
                <a:lnTo>
                  <a:pt x="2014" y="76"/>
                </a:lnTo>
                <a:lnTo>
                  <a:pt x="2014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0" name="Freeform 104"/>
          <p:cNvSpPr>
            <a:spLocks/>
          </p:cNvSpPr>
          <p:nvPr/>
        </p:nvSpPr>
        <p:spPr bwMode="auto">
          <a:xfrm>
            <a:off x="2826103" y="3229809"/>
            <a:ext cx="3205162" cy="941546"/>
          </a:xfrm>
          <a:custGeom>
            <a:avLst/>
            <a:gdLst>
              <a:gd name="T0" fmla="*/ 2147483646 w 2019"/>
              <a:gd name="T1" fmla="*/ 0 h 659"/>
              <a:gd name="T2" fmla="*/ 0 w 2019"/>
              <a:gd name="T3" fmla="*/ 1507054158 h 659"/>
              <a:gd name="T4" fmla="*/ 12601573 w 2019"/>
              <a:gd name="T5" fmla="*/ 1660784556 h 659"/>
              <a:gd name="T6" fmla="*/ 2147483646 w 2019"/>
              <a:gd name="T7" fmla="*/ 166330392 h 659"/>
              <a:gd name="T8" fmla="*/ 2147483646 w 2019"/>
              <a:gd name="T9" fmla="*/ 0 h 65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019" h="659">
                <a:moveTo>
                  <a:pt x="2019" y="0"/>
                </a:moveTo>
                <a:lnTo>
                  <a:pt x="0" y="598"/>
                </a:lnTo>
                <a:lnTo>
                  <a:pt x="5" y="659"/>
                </a:lnTo>
                <a:lnTo>
                  <a:pt x="2019" y="66"/>
                </a:lnTo>
                <a:lnTo>
                  <a:pt x="2019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1" name="Freeform 105"/>
          <p:cNvSpPr>
            <a:spLocks/>
          </p:cNvSpPr>
          <p:nvPr/>
        </p:nvSpPr>
        <p:spPr bwMode="auto">
          <a:xfrm>
            <a:off x="2762603" y="3359825"/>
            <a:ext cx="31750" cy="160020"/>
          </a:xfrm>
          <a:custGeom>
            <a:avLst/>
            <a:gdLst>
              <a:gd name="T0" fmla="*/ 0 w 20"/>
              <a:gd name="T1" fmla="*/ 282257500 h 112"/>
              <a:gd name="T2" fmla="*/ 25201563 w 20"/>
              <a:gd name="T3" fmla="*/ 0 h 112"/>
              <a:gd name="T4" fmla="*/ 50403125 w 20"/>
              <a:gd name="T5" fmla="*/ 0 h 112"/>
              <a:gd name="T6" fmla="*/ 25201563 w 20"/>
              <a:gd name="T7" fmla="*/ 282257500 h 112"/>
              <a:gd name="T8" fmla="*/ 0 w 20"/>
              <a:gd name="T9" fmla="*/ 282257500 h 11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0" h="112">
                <a:moveTo>
                  <a:pt x="0" y="112"/>
                </a:moveTo>
                <a:lnTo>
                  <a:pt x="10" y="0"/>
                </a:lnTo>
                <a:lnTo>
                  <a:pt x="20" y="0"/>
                </a:lnTo>
                <a:lnTo>
                  <a:pt x="10" y="112"/>
                </a:lnTo>
                <a:lnTo>
                  <a:pt x="0" y="112"/>
                </a:lnTo>
                <a:close/>
              </a:path>
            </a:pathLst>
          </a:custGeom>
          <a:solidFill>
            <a:srgbClr val="7D423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2" name="Freeform 106"/>
          <p:cNvSpPr>
            <a:spLocks noEditPoints="1"/>
          </p:cNvSpPr>
          <p:nvPr/>
        </p:nvSpPr>
        <p:spPr bwMode="auto">
          <a:xfrm>
            <a:off x="2857855" y="3345538"/>
            <a:ext cx="73025" cy="158591"/>
          </a:xfrm>
          <a:custGeom>
            <a:avLst/>
            <a:gdLst>
              <a:gd name="T0" fmla="*/ 40322500 w 46"/>
              <a:gd name="T1" fmla="*/ 254535853 h 111"/>
              <a:gd name="T2" fmla="*/ 0 w 46"/>
              <a:gd name="T3" fmla="*/ 0 h 111"/>
              <a:gd name="T4" fmla="*/ 27722513 w 46"/>
              <a:gd name="T5" fmla="*/ 0 h 111"/>
              <a:gd name="T6" fmla="*/ 65524063 w 46"/>
              <a:gd name="T7" fmla="*/ 241934314 h 111"/>
              <a:gd name="T8" fmla="*/ 115927188 w 46"/>
              <a:gd name="T9" fmla="*/ 254535853 h 111"/>
              <a:gd name="T10" fmla="*/ 115927188 w 46"/>
              <a:gd name="T11" fmla="*/ 279737344 h 111"/>
              <a:gd name="T12" fmla="*/ 40322500 w 46"/>
              <a:gd name="T13" fmla="*/ 254535853 h 111"/>
              <a:gd name="T14" fmla="*/ 0 w 46"/>
              <a:gd name="T15" fmla="*/ 0 h 111"/>
              <a:gd name="T16" fmla="*/ 0 w 46"/>
              <a:gd name="T17" fmla="*/ 0 h 111"/>
              <a:gd name="T18" fmla="*/ 0 w 46"/>
              <a:gd name="T19" fmla="*/ 0 h 111"/>
              <a:gd name="T20" fmla="*/ 0 w 46"/>
              <a:gd name="T21" fmla="*/ 0 h 111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46" h="111">
                <a:moveTo>
                  <a:pt x="16" y="101"/>
                </a:moveTo>
                <a:lnTo>
                  <a:pt x="0" y="0"/>
                </a:lnTo>
                <a:lnTo>
                  <a:pt x="11" y="0"/>
                </a:lnTo>
                <a:lnTo>
                  <a:pt x="26" y="96"/>
                </a:lnTo>
                <a:lnTo>
                  <a:pt x="46" y="101"/>
                </a:lnTo>
                <a:lnTo>
                  <a:pt x="46" y="111"/>
                </a:lnTo>
                <a:lnTo>
                  <a:pt x="16" y="101"/>
                </a:lnTo>
                <a:close/>
                <a:moveTo>
                  <a:pt x="0" y="0"/>
                </a:moveTo>
                <a:lnTo>
                  <a:pt x="0" y="0"/>
                </a:lnTo>
                <a:close/>
              </a:path>
            </a:pathLst>
          </a:custGeom>
          <a:solidFill>
            <a:srgbClr val="7D423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3" name="Freeform 107"/>
          <p:cNvSpPr>
            <a:spLocks/>
          </p:cNvSpPr>
          <p:nvPr/>
        </p:nvSpPr>
        <p:spPr bwMode="auto">
          <a:xfrm>
            <a:off x="2770542" y="3504128"/>
            <a:ext cx="47625" cy="44292"/>
          </a:xfrm>
          <a:custGeom>
            <a:avLst/>
            <a:gdLst>
              <a:gd name="T0" fmla="*/ 0 w 30"/>
              <a:gd name="T1" fmla="*/ 27722794 h 31"/>
              <a:gd name="T2" fmla="*/ 12601575 w 30"/>
              <a:gd name="T3" fmla="*/ 0 h 31"/>
              <a:gd name="T4" fmla="*/ 75604688 w 30"/>
              <a:gd name="T5" fmla="*/ 52924613 h 31"/>
              <a:gd name="T6" fmla="*/ 50403125 w 30"/>
              <a:gd name="T7" fmla="*/ 78126431 h 31"/>
              <a:gd name="T8" fmla="*/ 0 w 30"/>
              <a:gd name="T9" fmla="*/ 27722794 h 3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30" h="31">
                <a:moveTo>
                  <a:pt x="0" y="11"/>
                </a:moveTo>
                <a:lnTo>
                  <a:pt x="5" y="0"/>
                </a:lnTo>
                <a:lnTo>
                  <a:pt x="30" y="21"/>
                </a:lnTo>
                <a:lnTo>
                  <a:pt x="20" y="31"/>
                </a:lnTo>
                <a:lnTo>
                  <a:pt x="0" y="11"/>
                </a:lnTo>
                <a:close/>
              </a:path>
            </a:pathLst>
          </a:custGeom>
          <a:solidFill>
            <a:srgbClr val="7D423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4" name="任意多边形 38"/>
          <p:cNvSpPr>
            <a:spLocks/>
          </p:cNvSpPr>
          <p:nvPr/>
        </p:nvSpPr>
        <p:spPr bwMode="auto">
          <a:xfrm>
            <a:off x="2348267" y="2888338"/>
            <a:ext cx="754063" cy="490061"/>
          </a:xfrm>
          <a:custGeom>
            <a:avLst/>
            <a:gdLst>
              <a:gd name="T0" fmla="*/ 571249 w 753252"/>
              <a:gd name="T1" fmla="*/ 682 h 544174"/>
              <a:gd name="T2" fmla="*/ 671144 w 753252"/>
              <a:gd name="T3" fmla="*/ 40962 h 544174"/>
              <a:gd name="T4" fmla="*/ 711404 w 753252"/>
              <a:gd name="T5" fmla="*/ 16794 h 544174"/>
              <a:gd name="T6" fmla="*/ 711404 w 753252"/>
              <a:gd name="T7" fmla="*/ 81241 h 544174"/>
              <a:gd name="T8" fmla="*/ 115556 w 753252"/>
              <a:gd name="T9" fmla="*/ 467925 h 544174"/>
              <a:gd name="T10" fmla="*/ 119816 w 753252"/>
              <a:gd name="T11" fmla="*/ 467020 h 544174"/>
              <a:gd name="T12" fmla="*/ 104903 w 753252"/>
              <a:gd name="T13" fmla="*/ 460272 h 544174"/>
              <a:gd name="T14" fmla="*/ 42886 w 753252"/>
              <a:gd name="T15" fmla="*/ 452305 h 544174"/>
              <a:gd name="T16" fmla="*/ 2795 w 753252"/>
              <a:gd name="T17" fmla="*/ 379461 h 544174"/>
              <a:gd name="T18" fmla="*/ 82978 w 753252"/>
              <a:gd name="T19" fmla="*/ 371368 h 544174"/>
              <a:gd name="T20" fmla="*/ 123069 w 753252"/>
              <a:gd name="T21" fmla="*/ 306617 h 544174"/>
              <a:gd name="T22" fmla="*/ 155143 w 753252"/>
              <a:gd name="T23" fmla="*/ 379461 h 544174"/>
              <a:gd name="T24" fmla="*/ 139106 w 753252"/>
              <a:gd name="T25" fmla="*/ 423976 h 544174"/>
              <a:gd name="T26" fmla="*/ 123914 w 753252"/>
              <a:gd name="T27" fmla="*/ 466148 h 544174"/>
              <a:gd name="T28" fmla="*/ 125621 w 753252"/>
              <a:gd name="T29" fmla="*/ 465785 h 544174"/>
              <a:gd name="T30" fmla="*/ 365168 w 753252"/>
              <a:gd name="T31" fmla="*/ 218191 h 544174"/>
              <a:gd name="T32" fmla="*/ 571249 w 753252"/>
              <a:gd name="T33" fmla="*/ 682 h 544174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753252" h="544174">
                <a:moveTo>
                  <a:pt x="570635" y="682"/>
                </a:moveTo>
                <a:cubicBezTo>
                  <a:pt x="604065" y="3701"/>
                  <a:pt x="638249" y="16784"/>
                  <a:pt x="670422" y="40937"/>
                </a:cubicBezTo>
                <a:cubicBezTo>
                  <a:pt x="678465" y="32886"/>
                  <a:pt x="694552" y="24835"/>
                  <a:pt x="710639" y="16784"/>
                </a:cubicBezTo>
                <a:cubicBezTo>
                  <a:pt x="710639" y="32886"/>
                  <a:pt x="710639" y="57038"/>
                  <a:pt x="710639" y="81191"/>
                </a:cubicBezTo>
                <a:cubicBezTo>
                  <a:pt x="839332" y="234158"/>
                  <a:pt x="686509" y="733314"/>
                  <a:pt x="115432" y="467635"/>
                </a:cubicBezTo>
                <a:lnTo>
                  <a:pt x="119687" y="466730"/>
                </a:lnTo>
                <a:lnTo>
                  <a:pt x="104790" y="459986"/>
                </a:lnTo>
                <a:cubicBezTo>
                  <a:pt x="86393" y="455057"/>
                  <a:pt x="66869" y="458090"/>
                  <a:pt x="42840" y="452024"/>
                </a:cubicBezTo>
                <a:cubicBezTo>
                  <a:pt x="2792" y="443935"/>
                  <a:pt x="-5218" y="403491"/>
                  <a:pt x="2792" y="379225"/>
                </a:cubicBezTo>
                <a:cubicBezTo>
                  <a:pt x="18811" y="346870"/>
                  <a:pt x="58860" y="338782"/>
                  <a:pt x="82889" y="371137"/>
                </a:cubicBezTo>
                <a:cubicBezTo>
                  <a:pt x="66869" y="338782"/>
                  <a:pt x="90898" y="298338"/>
                  <a:pt x="122937" y="306427"/>
                </a:cubicBezTo>
                <a:cubicBezTo>
                  <a:pt x="146966" y="306427"/>
                  <a:pt x="170995" y="338782"/>
                  <a:pt x="154976" y="379225"/>
                </a:cubicBezTo>
                <a:cubicBezTo>
                  <a:pt x="150971" y="395403"/>
                  <a:pt x="144964" y="409558"/>
                  <a:pt x="138956" y="423713"/>
                </a:cubicBezTo>
                <a:lnTo>
                  <a:pt x="123781" y="465859"/>
                </a:lnTo>
                <a:lnTo>
                  <a:pt x="125486" y="465496"/>
                </a:lnTo>
                <a:cubicBezTo>
                  <a:pt x="170353" y="454929"/>
                  <a:pt x="350700" y="401215"/>
                  <a:pt x="364775" y="218056"/>
                </a:cubicBezTo>
                <a:cubicBezTo>
                  <a:pt x="376840" y="73140"/>
                  <a:pt x="470344" y="-8375"/>
                  <a:pt x="570635" y="682"/>
                </a:cubicBezTo>
                <a:close/>
              </a:path>
            </a:pathLst>
          </a:custGeom>
          <a:solidFill>
            <a:srgbClr val="FFC1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5" name="Freeform 110"/>
          <p:cNvSpPr>
            <a:spLocks/>
          </p:cNvSpPr>
          <p:nvPr/>
        </p:nvSpPr>
        <p:spPr bwMode="auto">
          <a:xfrm>
            <a:off x="2865790" y="2961203"/>
            <a:ext cx="88900" cy="65723"/>
          </a:xfrm>
          <a:custGeom>
            <a:avLst/>
            <a:gdLst>
              <a:gd name="T0" fmla="*/ 0 w 11"/>
              <a:gd name="T1" fmla="*/ 460844547 h 9"/>
              <a:gd name="T2" fmla="*/ 587839127 w 11"/>
              <a:gd name="T3" fmla="*/ 0 h 9"/>
              <a:gd name="T4" fmla="*/ 391895445 w 11"/>
              <a:gd name="T5" fmla="*/ 460844547 h 9"/>
              <a:gd name="T6" fmla="*/ 0 w 11"/>
              <a:gd name="T7" fmla="*/ 460844547 h 9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1" h="9">
                <a:moveTo>
                  <a:pt x="0" y="7"/>
                </a:moveTo>
                <a:cubicBezTo>
                  <a:pt x="0" y="7"/>
                  <a:pt x="7" y="9"/>
                  <a:pt x="9" y="0"/>
                </a:cubicBezTo>
                <a:cubicBezTo>
                  <a:pt x="9" y="0"/>
                  <a:pt x="11" y="4"/>
                  <a:pt x="6" y="7"/>
                </a:cubicBezTo>
                <a:cubicBezTo>
                  <a:pt x="4" y="9"/>
                  <a:pt x="2" y="8"/>
                  <a:pt x="0" y="7"/>
                </a:cubicBezTo>
                <a:close/>
              </a:path>
            </a:pathLst>
          </a:custGeom>
          <a:solidFill>
            <a:srgbClr val="67371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6" name="Freeform 111"/>
          <p:cNvSpPr>
            <a:spLocks/>
          </p:cNvSpPr>
          <p:nvPr/>
        </p:nvSpPr>
        <p:spPr bwMode="auto">
          <a:xfrm>
            <a:off x="2883255" y="3012639"/>
            <a:ext cx="7937" cy="57150"/>
          </a:xfrm>
          <a:custGeom>
            <a:avLst/>
            <a:gdLst>
              <a:gd name="T0" fmla="*/ 0 w 1"/>
              <a:gd name="T1" fmla="*/ 63007875 h 8"/>
              <a:gd name="T2" fmla="*/ 63003906 w 1"/>
              <a:gd name="T3" fmla="*/ 63007875 h 8"/>
              <a:gd name="T4" fmla="*/ 0 w 1"/>
              <a:gd name="T5" fmla="*/ 0 h 8"/>
              <a:gd name="T6" fmla="*/ 0 w 1"/>
              <a:gd name="T7" fmla="*/ 63007875 h 8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" h="8">
                <a:moveTo>
                  <a:pt x="0" y="1"/>
                </a:moveTo>
                <a:cubicBezTo>
                  <a:pt x="0" y="1"/>
                  <a:pt x="0" y="8"/>
                  <a:pt x="1" y="1"/>
                </a:cubicBezTo>
                <a:cubicBezTo>
                  <a:pt x="0" y="0"/>
                  <a:pt x="0" y="0"/>
                  <a:pt x="0" y="0"/>
                </a:cubicBezTo>
                <a:lnTo>
                  <a:pt x="0" y="1"/>
                </a:lnTo>
                <a:close/>
              </a:path>
            </a:pathLst>
          </a:custGeom>
          <a:solidFill>
            <a:srgbClr val="67371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7" name="Freeform 112"/>
          <p:cNvSpPr>
            <a:spLocks/>
          </p:cNvSpPr>
          <p:nvPr/>
        </p:nvSpPr>
        <p:spPr bwMode="auto">
          <a:xfrm>
            <a:off x="2899128" y="3012639"/>
            <a:ext cx="23812" cy="50006"/>
          </a:xfrm>
          <a:custGeom>
            <a:avLst/>
            <a:gdLst>
              <a:gd name="T0" fmla="*/ 0 w 3"/>
              <a:gd name="T1" fmla="*/ 63008442 h 7"/>
              <a:gd name="T2" fmla="*/ 63006552 w 3"/>
              <a:gd name="T3" fmla="*/ 0 h 7"/>
              <a:gd name="T4" fmla="*/ 0 w 3"/>
              <a:gd name="T5" fmla="*/ 0 h 7"/>
              <a:gd name="T6" fmla="*/ 0 w 3"/>
              <a:gd name="T7" fmla="*/ 63008442 h 7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3" h="7">
                <a:moveTo>
                  <a:pt x="0" y="1"/>
                </a:moveTo>
                <a:cubicBezTo>
                  <a:pt x="0" y="1"/>
                  <a:pt x="3" y="7"/>
                  <a:pt x="1" y="0"/>
                </a:cubicBezTo>
                <a:cubicBezTo>
                  <a:pt x="0" y="0"/>
                  <a:pt x="0" y="0"/>
                  <a:pt x="0" y="0"/>
                </a:cubicBezTo>
                <a:lnTo>
                  <a:pt x="0" y="1"/>
                </a:lnTo>
                <a:close/>
              </a:path>
            </a:pathLst>
          </a:custGeom>
          <a:solidFill>
            <a:srgbClr val="67371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8" name="Freeform 113"/>
          <p:cNvSpPr>
            <a:spLocks/>
          </p:cNvSpPr>
          <p:nvPr/>
        </p:nvSpPr>
        <p:spPr bwMode="auto">
          <a:xfrm>
            <a:off x="2922940" y="2996923"/>
            <a:ext cx="31750" cy="44291"/>
          </a:xfrm>
          <a:custGeom>
            <a:avLst/>
            <a:gdLst>
              <a:gd name="T0" fmla="*/ 0 w 4"/>
              <a:gd name="T1" fmla="*/ 67272804 h 6"/>
              <a:gd name="T2" fmla="*/ 63007875 w 4"/>
              <a:gd name="T3" fmla="*/ 0 h 6"/>
              <a:gd name="T4" fmla="*/ 0 w 4"/>
              <a:gd name="T5" fmla="*/ 67272804 h 6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4" h="6">
                <a:moveTo>
                  <a:pt x="0" y="1"/>
                </a:moveTo>
                <a:cubicBezTo>
                  <a:pt x="0" y="1"/>
                  <a:pt x="4" y="6"/>
                  <a:pt x="1" y="0"/>
                </a:cubicBezTo>
                <a:cubicBezTo>
                  <a:pt x="0" y="1"/>
                  <a:pt x="0" y="1"/>
                  <a:pt x="0" y="1"/>
                </a:cubicBezTo>
                <a:close/>
              </a:path>
            </a:pathLst>
          </a:custGeom>
          <a:solidFill>
            <a:srgbClr val="67371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9" name="Freeform 114"/>
          <p:cNvSpPr>
            <a:spLocks/>
          </p:cNvSpPr>
          <p:nvPr/>
        </p:nvSpPr>
        <p:spPr bwMode="auto">
          <a:xfrm>
            <a:off x="2938815" y="2975491"/>
            <a:ext cx="39688" cy="37147"/>
          </a:xfrm>
          <a:custGeom>
            <a:avLst/>
            <a:gdLst>
              <a:gd name="T0" fmla="*/ 0 w 5"/>
              <a:gd name="T1" fmla="*/ 136290050 h 5"/>
              <a:gd name="T2" fmla="*/ 0 w 5"/>
              <a:gd name="T3" fmla="*/ 0 h 5"/>
              <a:gd name="T4" fmla="*/ 0 w 5"/>
              <a:gd name="T5" fmla="*/ 68145025 h 5"/>
              <a:gd name="T6" fmla="*/ 0 w 5"/>
              <a:gd name="T7" fmla="*/ 136290050 h 5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5" h="5">
                <a:moveTo>
                  <a:pt x="0" y="2"/>
                </a:moveTo>
                <a:cubicBezTo>
                  <a:pt x="0" y="2"/>
                  <a:pt x="5" y="5"/>
                  <a:pt x="0" y="0"/>
                </a:cubicBezTo>
                <a:cubicBezTo>
                  <a:pt x="0" y="1"/>
                  <a:pt x="0" y="1"/>
                  <a:pt x="0" y="1"/>
                </a:cubicBezTo>
                <a:lnTo>
                  <a:pt x="0" y="2"/>
                </a:lnTo>
                <a:close/>
              </a:path>
            </a:pathLst>
          </a:custGeom>
          <a:solidFill>
            <a:srgbClr val="67371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0" name="Freeform 115"/>
          <p:cNvSpPr>
            <a:spLocks/>
          </p:cNvSpPr>
          <p:nvPr/>
        </p:nvSpPr>
        <p:spPr bwMode="auto">
          <a:xfrm>
            <a:off x="2729267" y="3026926"/>
            <a:ext cx="322263" cy="231457"/>
          </a:xfrm>
          <a:custGeom>
            <a:avLst/>
            <a:gdLst>
              <a:gd name="T0" fmla="*/ 0 w 40"/>
              <a:gd name="T1" fmla="*/ 2066843145 h 32"/>
              <a:gd name="T2" fmla="*/ 843805383 w 40"/>
              <a:gd name="T3" fmla="*/ 839652265 h 32"/>
              <a:gd name="T4" fmla="*/ 0 w 40"/>
              <a:gd name="T5" fmla="*/ 2066843145 h 32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40" h="32">
                <a:moveTo>
                  <a:pt x="0" y="32"/>
                </a:moveTo>
                <a:cubicBezTo>
                  <a:pt x="0" y="32"/>
                  <a:pt x="12" y="25"/>
                  <a:pt x="13" y="13"/>
                </a:cubicBezTo>
                <a:cubicBezTo>
                  <a:pt x="13" y="0"/>
                  <a:pt x="40" y="25"/>
                  <a:pt x="0" y="3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1" name="Freeform 116"/>
          <p:cNvSpPr>
            <a:spLocks/>
          </p:cNvSpPr>
          <p:nvPr/>
        </p:nvSpPr>
        <p:spPr bwMode="auto">
          <a:xfrm>
            <a:off x="5853467" y="2569726"/>
            <a:ext cx="73025" cy="145733"/>
          </a:xfrm>
          <a:custGeom>
            <a:avLst/>
            <a:gdLst>
              <a:gd name="T0" fmla="*/ 0 w 46"/>
              <a:gd name="T1" fmla="*/ 12601575 h 102"/>
              <a:gd name="T2" fmla="*/ 27722513 w 46"/>
              <a:gd name="T3" fmla="*/ 0 h 102"/>
              <a:gd name="T4" fmla="*/ 115927188 w 46"/>
              <a:gd name="T5" fmla="*/ 241935000 h 102"/>
              <a:gd name="T6" fmla="*/ 90725625 w 46"/>
              <a:gd name="T7" fmla="*/ 257055938 h 102"/>
              <a:gd name="T8" fmla="*/ 0 w 46"/>
              <a:gd name="T9" fmla="*/ 12601575 h 10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46" h="102">
                <a:moveTo>
                  <a:pt x="0" y="5"/>
                </a:moveTo>
                <a:lnTo>
                  <a:pt x="11" y="0"/>
                </a:lnTo>
                <a:lnTo>
                  <a:pt x="46" y="96"/>
                </a:lnTo>
                <a:lnTo>
                  <a:pt x="36" y="102"/>
                </a:lnTo>
                <a:lnTo>
                  <a:pt x="0" y="5"/>
                </a:lnTo>
                <a:close/>
              </a:path>
            </a:pathLst>
          </a:custGeom>
          <a:solidFill>
            <a:srgbClr val="7D423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2" name="Freeform 117"/>
          <p:cNvSpPr>
            <a:spLocks/>
          </p:cNvSpPr>
          <p:nvPr/>
        </p:nvSpPr>
        <p:spPr bwMode="auto">
          <a:xfrm>
            <a:off x="5766155" y="2576869"/>
            <a:ext cx="47625" cy="160020"/>
          </a:xfrm>
          <a:custGeom>
            <a:avLst/>
            <a:gdLst>
              <a:gd name="T0" fmla="*/ 0 w 30"/>
              <a:gd name="T1" fmla="*/ 269657513 h 112"/>
              <a:gd name="T2" fmla="*/ 37803138 w 30"/>
              <a:gd name="T3" fmla="*/ 229335013 h 112"/>
              <a:gd name="T4" fmla="*/ 12601575 w 30"/>
              <a:gd name="T5" fmla="*/ 0 h 112"/>
              <a:gd name="T6" fmla="*/ 37803138 w 30"/>
              <a:gd name="T7" fmla="*/ 0 h 112"/>
              <a:gd name="T8" fmla="*/ 75604688 w 30"/>
              <a:gd name="T9" fmla="*/ 244455950 h 112"/>
              <a:gd name="T10" fmla="*/ 12601575 w 30"/>
              <a:gd name="T11" fmla="*/ 282257500 h 112"/>
              <a:gd name="T12" fmla="*/ 0 w 30"/>
              <a:gd name="T13" fmla="*/ 269657513 h 112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30" h="112">
                <a:moveTo>
                  <a:pt x="0" y="107"/>
                </a:moveTo>
                <a:lnTo>
                  <a:pt x="15" y="91"/>
                </a:lnTo>
                <a:lnTo>
                  <a:pt x="5" y="0"/>
                </a:lnTo>
                <a:lnTo>
                  <a:pt x="15" y="0"/>
                </a:lnTo>
                <a:lnTo>
                  <a:pt x="30" y="97"/>
                </a:lnTo>
                <a:lnTo>
                  <a:pt x="5" y="112"/>
                </a:lnTo>
                <a:lnTo>
                  <a:pt x="0" y="107"/>
                </a:lnTo>
                <a:close/>
              </a:path>
            </a:pathLst>
          </a:custGeom>
          <a:solidFill>
            <a:srgbClr val="7D423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3" name="Freeform 118"/>
          <p:cNvSpPr>
            <a:spLocks/>
          </p:cNvSpPr>
          <p:nvPr/>
        </p:nvSpPr>
        <p:spPr bwMode="auto">
          <a:xfrm>
            <a:off x="5886805" y="2699743"/>
            <a:ext cx="39687" cy="44291"/>
          </a:xfrm>
          <a:custGeom>
            <a:avLst/>
            <a:gdLst>
              <a:gd name="T0" fmla="*/ 0 w 25"/>
              <a:gd name="T1" fmla="*/ 65523397 h 31"/>
              <a:gd name="T2" fmla="*/ 37802661 w 25"/>
              <a:gd name="T3" fmla="*/ 0 h 31"/>
              <a:gd name="T4" fmla="*/ 63003906 w 25"/>
              <a:gd name="T5" fmla="*/ 12601447 h 31"/>
              <a:gd name="T6" fmla="*/ 25201245 w 25"/>
              <a:gd name="T7" fmla="*/ 78124844 h 31"/>
              <a:gd name="T8" fmla="*/ 0 w 25"/>
              <a:gd name="T9" fmla="*/ 65523397 h 3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5" h="31">
                <a:moveTo>
                  <a:pt x="0" y="26"/>
                </a:moveTo>
                <a:lnTo>
                  <a:pt x="15" y="0"/>
                </a:lnTo>
                <a:lnTo>
                  <a:pt x="25" y="5"/>
                </a:lnTo>
                <a:lnTo>
                  <a:pt x="10" y="31"/>
                </a:lnTo>
                <a:lnTo>
                  <a:pt x="0" y="26"/>
                </a:lnTo>
                <a:close/>
              </a:path>
            </a:pathLst>
          </a:custGeom>
          <a:solidFill>
            <a:srgbClr val="7D423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4" name="任意多边形 37"/>
          <p:cNvSpPr>
            <a:spLocks/>
          </p:cNvSpPr>
          <p:nvPr/>
        </p:nvSpPr>
        <p:spPr bwMode="auto">
          <a:xfrm>
            <a:off x="5467703" y="2159675"/>
            <a:ext cx="760412" cy="440056"/>
          </a:xfrm>
          <a:custGeom>
            <a:avLst/>
            <a:gdLst>
              <a:gd name="T0" fmla="*/ 639527 w 760238"/>
              <a:gd name="T1" fmla="*/ 161808 h 489328"/>
              <a:gd name="T2" fmla="*/ 677040 w 760238"/>
              <a:gd name="T3" fmla="*/ 214091 h 489328"/>
              <a:gd name="T4" fmla="*/ 749794 w 760238"/>
              <a:gd name="T5" fmla="*/ 206009 h 489328"/>
              <a:gd name="T6" fmla="*/ 733626 w 760238"/>
              <a:gd name="T7" fmla="*/ 278752 h 489328"/>
              <a:gd name="T8" fmla="*/ 660873 w 760238"/>
              <a:gd name="T9" fmla="*/ 319163 h 489328"/>
              <a:gd name="T10" fmla="*/ 604287 w 760238"/>
              <a:gd name="T11" fmla="*/ 238339 h 489328"/>
              <a:gd name="T12" fmla="*/ 620455 w 760238"/>
              <a:gd name="T13" fmla="*/ 165597 h 489328"/>
              <a:gd name="T14" fmla="*/ 639527 w 760238"/>
              <a:gd name="T15" fmla="*/ 161808 h 489328"/>
              <a:gd name="T16" fmla="*/ 170818 w 760238"/>
              <a:gd name="T17" fmla="*/ 516 h 489328"/>
              <a:gd name="T18" fmla="*/ 378889 w 760238"/>
              <a:gd name="T19" fmla="*/ 158784 h 489328"/>
              <a:gd name="T20" fmla="*/ 669101 w 760238"/>
              <a:gd name="T21" fmla="*/ 319725 h 489328"/>
              <a:gd name="T22" fmla="*/ 16123 w 760238"/>
              <a:gd name="T23" fmla="*/ 126596 h 489328"/>
              <a:gd name="T24" fmla="*/ 0 w 760238"/>
              <a:gd name="T25" fmla="*/ 70267 h 489328"/>
              <a:gd name="T26" fmla="*/ 40307 w 760238"/>
              <a:gd name="T27" fmla="*/ 78313 h 489328"/>
              <a:gd name="T28" fmla="*/ 170818 w 760238"/>
              <a:gd name="T29" fmla="*/ 516 h 489328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760238" h="489328">
                <a:moveTo>
                  <a:pt x="639381" y="161933"/>
                </a:moveTo>
                <a:cubicBezTo>
                  <a:pt x="658701" y="165725"/>
                  <a:pt x="676885" y="189991"/>
                  <a:pt x="676885" y="214257"/>
                </a:cubicBezTo>
                <a:cubicBezTo>
                  <a:pt x="684967" y="181902"/>
                  <a:pt x="725376" y="181902"/>
                  <a:pt x="749622" y="206168"/>
                </a:cubicBezTo>
                <a:cubicBezTo>
                  <a:pt x="765785" y="230434"/>
                  <a:pt x="765785" y="262789"/>
                  <a:pt x="733458" y="278967"/>
                </a:cubicBezTo>
                <a:cubicBezTo>
                  <a:pt x="709213" y="295144"/>
                  <a:pt x="684967" y="295144"/>
                  <a:pt x="660722" y="319410"/>
                </a:cubicBezTo>
                <a:cubicBezTo>
                  <a:pt x="644558" y="287055"/>
                  <a:pt x="620313" y="270878"/>
                  <a:pt x="604149" y="238523"/>
                </a:cubicBezTo>
                <a:cubicBezTo>
                  <a:pt x="587985" y="206168"/>
                  <a:pt x="596067" y="173813"/>
                  <a:pt x="620313" y="165725"/>
                </a:cubicBezTo>
                <a:cubicBezTo>
                  <a:pt x="626374" y="161680"/>
                  <a:pt x="632940" y="160669"/>
                  <a:pt x="639381" y="161933"/>
                </a:cubicBezTo>
                <a:close/>
                <a:moveTo>
                  <a:pt x="170779" y="516"/>
                </a:moveTo>
                <a:cubicBezTo>
                  <a:pt x="250352" y="-5933"/>
                  <a:pt x="333467" y="48174"/>
                  <a:pt x="378802" y="158907"/>
                </a:cubicBezTo>
                <a:cubicBezTo>
                  <a:pt x="451339" y="344132"/>
                  <a:pt x="668948" y="319972"/>
                  <a:pt x="668948" y="319972"/>
                </a:cubicBezTo>
                <a:cubicBezTo>
                  <a:pt x="217610" y="722635"/>
                  <a:pt x="-64477" y="303866"/>
                  <a:pt x="16119" y="126694"/>
                </a:cubicBezTo>
                <a:cubicBezTo>
                  <a:pt x="8060" y="110587"/>
                  <a:pt x="8060" y="78374"/>
                  <a:pt x="0" y="70321"/>
                </a:cubicBezTo>
                <a:cubicBezTo>
                  <a:pt x="16119" y="70321"/>
                  <a:pt x="32239" y="78374"/>
                  <a:pt x="40298" y="78374"/>
                </a:cubicBezTo>
                <a:cubicBezTo>
                  <a:pt x="76567" y="30055"/>
                  <a:pt x="123035" y="4385"/>
                  <a:pt x="170779" y="516"/>
                </a:cubicBezTo>
                <a:close/>
              </a:path>
            </a:pathLst>
          </a:custGeom>
          <a:solidFill>
            <a:srgbClr val="FFC1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5" name="Freeform 121"/>
          <p:cNvSpPr>
            <a:spLocks/>
          </p:cNvSpPr>
          <p:nvPr/>
        </p:nvSpPr>
        <p:spPr bwMode="auto">
          <a:xfrm>
            <a:off x="5572480" y="2279690"/>
            <a:ext cx="306387" cy="217170"/>
          </a:xfrm>
          <a:custGeom>
            <a:avLst/>
            <a:gdLst>
              <a:gd name="T0" fmla="*/ 2147483646 w 38"/>
              <a:gd name="T1" fmla="*/ 1617377597 h 30"/>
              <a:gd name="T2" fmla="*/ 1365195969 w 38"/>
              <a:gd name="T3" fmla="*/ 711650003 h 30"/>
              <a:gd name="T4" fmla="*/ 2147483646 w 38"/>
              <a:gd name="T5" fmla="*/ 1617377597 h 3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38" h="30">
                <a:moveTo>
                  <a:pt x="38" y="25"/>
                </a:moveTo>
                <a:cubicBezTo>
                  <a:pt x="38" y="25"/>
                  <a:pt x="25" y="22"/>
                  <a:pt x="21" y="11"/>
                </a:cubicBezTo>
                <a:cubicBezTo>
                  <a:pt x="17" y="0"/>
                  <a:pt x="0" y="30"/>
                  <a:pt x="38" y="25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6" name="Freeform 122"/>
          <p:cNvSpPr>
            <a:spLocks/>
          </p:cNvSpPr>
          <p:nvPr/>
        </p:nvSpPr>
        <p:spPr bwMode="auto">
          <a:xfrm>
            <a:off x="5588353" y="2243971"/>
            <a:ext cx="112712" cy="57150"/>
          </a:xfrm>
          <a:custGeom>
            <a:avLst/>
            <a:gdLst>
              <a:gd name="T0" fmla="*/ 0 w 14"/>
              <a:gd name="T1" fmla="*/ 0 h 8"/>
              <a:gd name="T2" fmla="*/ 907436261 w 14"/>
              <a:gd name="T3" fmla="*/ 126007813 h 8"/>
              <a:gd name="T4" fmla="*/ 388904705 w 14"/>
              <a:gd name="T5" fmla="*/ 378023438 h 8"/>
              <a:gd name="T6" fmla="*/ 0 w 14"/>
              <a:gd name="T7" fmla="*/ 0 h 8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4" h="8">
                <a:moveTo>
                  <a:pt x="0" y="0"/>
                </a:moveTo>
                <a:cubicBezTo>
                  <a:pt x="0" y="0"/>
                  <a:pt x="5" y="8"/>
                  <a:pt x="14" y="2"/>
                </a:cubicBezTo>
                <a:cubicBezTo>
                  <a:pt x="14" y="2"/>
                  <a:pt x="12" y="7"/>
                  <a:pt x="6" y="6"/>
                </a:cubicBezTo>
                <a:cubicBezTo>
                  <a:pt x="2" y="5"/>
                  <a:pt x="1" y="3"/>
                  <a:pt x="0" y="0"/>
                </a:cubicBezTo>
                <a:close/>
              </a:path>
            </a:pathLst>
          </a:custGeom>
          <a:solidFill>
            <a:srgbClr val="67371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7" name="Freeform 123"/>
          <p:cNvSpPr>
            <a:spLocks/>
          </p:cNvSpPr>
          <p:nvPr/>
        </p:nvSpPr>
        <p:spPr bwMode="auto">
          <a:xfrm>
            <a:off x="3703990" y="1641039"/>
            <a:ext cx="1481138" cy="724376"/>
          </a:xfrm>
          <a:custGeom>
            <a:avLst/>
            <a:gdLst>
              <a:gd name="T0" fmla="*/ 2147483646 w 933"/>
              <a:gd name="T1" fmla="*/ 587197565 h 507"/>
              <a:gd name="T2" fmla="*/ 229335090 w 933"/>
              <a:gd name="T3" fmla="*/ 0 h 507"/>
              <a:gd name="T4" fmla="*/ 433467021 w 933"/>
              <a:gd name="T5" fmla="*/ 433467144 h 507"/>
              <a:gd name="T6" fmla="*/ 0 w 933"/>
              <a:gd name="T7" fmla="*/ 728326402 h 507"/>
              <a:gd name="T8" fmla="*/ 2147483646 w 933"/>
              <a:gd name="T9" fmla="*/ 1277720806 h 507"/>
              <a:gd name="T10" fmla="*/ 2147483646 w 933"/>
              <a:gd name="T11" fmla="*/ 587197565 h 507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933" h="507">
                <a:moveTo>
                  <a:pt x="928" y="233"/>
                </a:moveTo>
                <a:lnTo>
                  <a:pt x="91" y="0"/>
                </a:lnTo>
                <a:lnTo>
                  <a:pt x="172" y="172"/>
                </a:lnTo>
                <a:lnTo>
                  <a:pt x="0" y="289"/>
                </a:lnTo>
                <a:lnTo>
                  <a:pt x="933" y="507"/>
                </a:lnTo>
                <a:lnTo>
                  <a:pt x="928" y="233"/>
                </a:lnTo>
                <a:close/>
              </a:path>
            </a:pathLst>
          </a:custGeom>
          <a:solidFill>
            <a:srgbClr val="00582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8" name="Freeform 124"/>
          <p:cNvSpPr>
            <a:spLocks/>
          </p:cNvSpPr>
          <p:nvPr/>
        </p:nvSpPr>
        <p:spPr bwMode="auto">
          <a:xfrm>
            <a:off x="3703990" y="1649612"/>
            <a:ext cx="1481138" cy="724376"/>
          </a:xfrm>
          <a:custGeom>
            <a:avLst/>
            <a:gdLst>
              <a:gd name="T0" fmla="*/ 2147483646 w 933"/>
              <a:gd name="T1" fmla="*/ 587197565 h 507"/>
              <a:gd name="T2" fmla="*/ 229335090 w 933"/>
              <a:gd name="T3" fmla="*/ 0 h 507"/>
              <a:gd name="T4" fmla="*/ 433467021 w 933"/>
              <a:gd name="T5" fmla="*/ 433467144 h 507"/>
              <a:gd name="T6" fmla="*/ 0 w 933"/>
              <a:gd name="T7" fmla="*/ 728326402 h 507"/>
              <a:gd name="T8" fmla="*/ 2147483646 w 933"/>
              <a:gd name="T9" fmla="*/ 1277720806 h 507"/>
              <a:gd name="T10" fmla="*/ 2147483646 w 933"/>
              <a:gd name="T11" fmla="*/ 587197565 h 507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933" h="507">
                <a:moveTo>
                  <a:pt x="928" y="233"/>
                </a:moveTo>
                <a:lnTo>
                  <a:pt x="91" y="0"/>
                </a:lnTo>
                <a:lnTo>
                  <a:pt x="172" y="172"/>
                </a:lnTo>
                <a:lnTo>
                  <a:pt x="0" y="289"/>
                </a:lnTo>
                <a:lnTo>
                  <a:pt x="933" y="507"/>
                </a:lnTo>
                <a:lnTo>
                  <a:pt x="928" y="233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9" name="Freeform 126"/>
          <p:cNvSpPr>
            <a:spLocks/>
          </p:cNvSpPr>
          <p:nvPr/>
        </p:nvSpPr>
        <p:spPr bwMode="auto">
          <a:xfrm>
            <a:off x="3421415" y="1975366"/>
            <a:ext cx="1771650" cy="1108710"/>
          </a:xfrm>
          <a:custGeom>
            <a:avLst/>
            <a:gdLst>
              <a:gd name="T0" fmla="*/ 2147483646 w 1116"/>
              <a:gd name="T1" fmla="*/ 0 h 776"/>
              <a:gd name="T2" fmla="*/ 0 w 1116"/>
              <a:gd name="T3" fmla="*/ 806450000 h 776"/>
              <a:gd name="T4" fmla="*/ 15120938 w 1116"/>
              <a:gd name="T5" fmla="*/ 1955641250 h 776"/>
              <a:gd name="T6" fmla="*/ 2147483646 w 1116"/>
              <a:gd name="T7" fmla="*/ 1151712200 h 776"/>
              <a:gd name="T8" fmla="*/ 2147483646 w 1116"/>
              <a:gd name="T9" fmla="*/ 0 h 77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116" h="776">
                <a:moveTo>
                  <a:pt x="1111" y="0"/>
                </a:moveTo>
                <a:lnTo>
                  <a:pt x="0" y="320"/>
                </a:lnTo>
                <a:lnTo>
                  <a:pt x="6" y="776"/>
                </a:lnTo>
                <a:lnTo>
                  <a:pt x="1116" y="457"/>
                </a:lnTo>
                <a:lnTo>
                  <a:pt x="1111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0" name="Freeform 129"/>
          <p:cNvSpPr>
            <a:spLocks/>
          </p:cNvSpPr>
          <p:nvPr/>
        </p:nvSpPr>
        <p:spPr bwMode="auto">
          <a:xfrm>
            <a:off x="3430942" y="2555439"/>
            <a:ext cx="1762125" cy="528637"/>
          </a:xfrm>
          <a:custGeom>
            <a:avLst/>
            <a:gdLst>
              <a:gd name="T0" fmla="*/ 2147483646 w 1110"/>
              <a:gd name="T1" fmla="*/ 0 h 370"/>
              <a:gd name="T2" fmla="*/ 0 w 1110"/>
              <a:gd name="T3" fmla="*/ 791329063 h 370"/>
              <a:gd name="T4" fmla="*/ 0 w 1110"/>
              <a:gd name="T5" fmla="*/ 932457813 h 370"/>
              <a:gd name="T6" fmla="*/ 2147483646 w 1110"/>
              <a:gd name="T7" fmla="*/ 128528763 h 370"/>
              <a:gd name="T8" fmla="*/ 2147483646 w 1110"/>
              <a:gd name="T9" fmla="*/ 0 h 37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110" h="370">
                <a:moveTo>
                  <a:pt x="1110" y="0"/>
                </a:moveTo>
                <a:lnTo>
                  <a:pt x="0" y="314"/>
                </a:lnTo>
                <a:lnTo>
                  <a:pt x="0" y="370"/>
                </a:lnTo>
                <a:lnTo>
                  <a:pt x="1110" y="51"/>
                </a:lnTo>
                <a:lnTo>
                  <a:pt x="111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1" name="Freeform 131"/>
          <p:cNvSpPr>
            <a:spLocks/>
          </p:cNvSpPr>
          <p:nvPr/>
        </p:nvSpPr>
        <p:spPr bwMode="auto">
          <a:xfrm>
            <a:off x="3421415" y="3765590"/>
            <a:ext cx="1771650" cy="1108710"/>
          </a:xfrm>
          <a:custGeom>
            <a:avLst/>
            <a:gdLst>
              <a:gd name="T0" fmla="*/ 2147483646 w 1116"/>
              <a:gd name="T1" fmla="*/ 0 h 776"/>
              <a:gd name="T2" fmla="*/ 0 w 1116"/>
              <a:gd name="T3" fmla="*/ 806450000 h 776"/>
              <a:gd name="T4" fmla="*/ 15120938 w 1116"/>
              <a:gd name="T5" fmla="*/ 1955641250 h 776"/>
              <a:gd name="T6" fmla="*/ 2147483646 w 1116"/>
              <a:gd name="T7" fmla="*/ 1151712200 h 776"/>
              <a:gd name="T8" fmla="*/ 2147483646 w 1116"/>
              <a:gd name="T9" fmla="*/ 0 h 77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116" h="776">
                <a:moveTo>
                  <a:pt x="1111" y="0"/>
                </a:moveTo>
                <a:lnTo>
                  <a:pt x="0" y="320"/>
                </a:lnTo>
                <a:lnTo>
                  <a:pt x="6" y="776"/>
                </a:lnTo>
                <a:lnTo>
                  <a:pt x="1116" y="457"/>
                </a:lnTo>
                <a:lnTo>
                  <a:pt x="1111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2" name="Freeform 133"/>
          <p:cNvSpPr>
            <a:spLocks noEditPoints="1"/>
          </p:cNvSpPr>
          <p:nvPr/>
        </p:nvSpPr>
        <p:spPr bwMode="auto">
          <a:xfrm>
            <a:off x="3421415" y="3765590"/>
            <a:ext cx="1771650" cy="1108710"/>
          </a:xfrm>
          <a:custGeom>
            <a:avLst/>
            <a:gdLst>
              <a:gd name="T0" fmla="*/ 2147483646 w 1116"/>
              <a:gd name="T1" fmla="*/ 1023183438 h 776"/>
              <a:gd name="T2" fmla="*/ 15120938 w 1116"/>
              <a:gd name="T3" fmla="*/ 1814512500 h 776"/>
              <a:gd name="T4" fmla="*/ 15120938 w 1116"/>
              <a:gd name="T5" fmla="*/ 1955641250 h 776"/>
              <a:gd name="T6" fmla="*/ 2147483646 w 1116"/>
              <a:gd name="T7" fmla="*/ 1151712200 h 776"/>
              <a:gd name="T8" fmla="*/ 2147483646 w 1116"/>
              <a:gd name="T9" fmla="*/ 1023183438 h 776"/>
              <a:gd name="T10" fmla="*/ 2147483646 w 1116"/>
              <a:gd name="T11" fmla="*/ 0 h 776"/>
              <a:gd name="T12" fmla="*/ 2147483646 w 1116"/>
              <a:gd name="T13" fmla="*/ 0 h 776"/>
              <a:gd name="T14" fmla="*/ 0 w 1116"/>
              <a:gd name="T15" fmla="*/ 806450000 h 776"/>
              <a:gd name="T16" fmla="*/ 0 w 1116"/>
              <a:gd name="T17" fmla="*/ 869454700 h 776"/>
              <a:gd name="T18" fmla="*/ 0 w 1116"/>
              <a:gd name="T19" fmla="*/ 932457813 h 776"/>
              <a:gd name="T20" fmla="*/ 2147483646 w 1116"/>
              <a:gd name="T21" fmla="*/ 128528763 h 776"/>
              <a:gd name="T22" fmla="*/ 2147483646 w 1116"/>
              <a:gd name="T23" fmla="*/ 0 h 77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1116" h="776">
                <a:moveTo>
                  <a:pt x="1116" y="406"/>
                </a:moveTo>
                <a:lnTo>
                  <a:pt x="6" y="720"/>
                </a:lnTo>
                <a:lnTo>
                  <a:pt x="6" y="776"/>
                </a:lnTo>
                <a:lnTo>
                  <a:pt x="1116" y="457"/>
                </a:lnTo>
                <a:lnTo>
                  <a:pt x="1116" y="406"/>
                </a:lnTo>
                <a:moveTo>
                  <a:pt x="1111" y="0"/>
                </a:moveTo>
                <a:lnTo>
                  <a:pt x="1111" y="0"/>
                </a:lnTo>
                <a:lnTo>
                  <a:pt x="0" y="320"/>
                </a:lnTo>
                <a:lnTo>
                  <a:pt x="0" y="345"/>
                </a:lnTo>
                <a:lnTo>
                  <a:pt x="0" y="370"/>
                </a:lnTo>
                <a:lnTo>
                  <a:pt x="1111" y="51"/>
                </a:lnTo>
                <a:lnTo>
                  <a:pt x="1111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3" name="任意多边形 163"/>
          <p:cNvSpPr>
            <a:spLocks/>
          </p:cNvSpPr>
          <p:nvPr/>
        </p:nvSpPr>
        <p:spPr bwMode="auto">
          <a:xfrm rot="-942146">
            <a:off x="2667353" y="3086933"/>
            <a:ext cx="3522662" cy="668656"/>
          </a:xfrm>
          <a:custGeom>
            <a:avLst/>
            <a:gdLst>
              <a:gd name="T0" fmla="*/ 3522662 w 3521391"/>
              <a:gd name="T1" fmla="*/ 0 h 741516"/>
              <a:gd name="T2" fmla="*/ 3361063 w 3521391"/>
              <a:gd name="T3" fmla="*/ 600874 h 741516"/>
              <a:gd name="T4" fmla="*/ 3362254 w 3521391"/>
              <a:gd name="T5" fmla="*/ 600856 h 741516"/>
              <a:gd name="T6" fmla="*/ 3333887 w 3521391"/>
              <a:gd name="T7" fmla="*/ 701916 h 741516"/>
              <a:gd name="T8" fmla="*/ 0 w 3521391"/>
              <a:gd name="T9" fmla="*/ 742950 h 741516"/>
              <a:gd name="T10" fmla="*/ 3715 w 3521391"/>
              <a:gd name="T11" fmla="*/ 723834 h 741516"/>
              <a:gd name="T12" fmla="*/ 25198 w 3521391"/>
              <a:gd name="T13" fmla="*/ 647301 h 741516"/>
              <a:gd name="T14" fmla="*/ 25723 w 3521391"/>
              <a:gd name="T15" fmla="*/ 647294 h 741516"/>
              <a:gd name="T16" fmla="*/ 37682 w 3521391"/>
              <a:gd name="T17" fmla="*/ 602828 h 741516"/>
              <a:gd name="T18" fmla="*/ 194966 w 3521391"/>
              <a:gd name="T19" fmla="*/ 42480 h 741516"/>
              <a:gd name="T20" fmla="*/ 3522615 w 3521391"/>
              <a:gd name="T21" fmla="*/ 0 h 741516"/>
              <a:gd name="T22" fmla="*/ 3522661 w 3521391"/>
              <a:gd name="T23" fmla="*/ 0 h 74151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3521391"/>
              <a:gd name="T37" fmla="*/ 0 h 741516"/>
              <a:gd name="T38" fmla="*/ 3521391 w 3521391"/>
              <a:gd name="T39" fmla="*/ 741516 h 74151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3521391" h="741516">
                <a:moveTo>
                  <a:pt x="3521391" y="0"/>
                </a:moveTo>
                <a:lnTo>
                  <a:pt x="3359850" y="599714"/>
                </a:lnTo>
                <a:lnTo>
                  <a:pt x="3361041" y="599696"/>
                </a:lnTo>
                <a:lnTo>
                  <a:pt x="3332684" y="700561"/>
                </a:lnTo>
                <a:lnTo>
                  <a:pt x="0" y="741516"/>
                </a:lnTo>
                <a:lnTo>
                  <a:pt x="3714" y="722437"/>
                </a:lnTo>
                <a:lnTo>
                  <a:pt x="25189" y="646052"/>
                </a:lnTo>
                <a:lnTo>
                  <a:pt x="25714" y="646045"/>
                </a:lnTo>
                <a:lnTo>
                  <a:pt x="37668" y="601664"/>
                </a:lnTo>
                <a:lnTo>
                  <a:pt x="194896" y="42398"/>
                </a:lnTo>
                <a:lnTo>
                  <a:pt x="3521344" y="0"/>
                </a:lnTo>
                <a:lnTo>
                  <a:pt x="3521390" y="0"/>
                </a:lnTo>
                <a:lnTo>
                  <a:pt x="3521391" y="0"/>
                </a:lnTo>
                <a:close/>
              </a:path>
            </a:pathLst>
          </a:custGeom>
          <a:solidFill>
            <a:srgbClr val="00BC5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 eaLnBrk="1" hangingPunct="1"/>
            <a:r>
              <a:rPr lang="zh-CN" altLang="en-US" sz="4800" dirty="0" smtClean="0">
                <a:solidFill>
                  <a:srgbClr val="FFFFFF"/>
                </a:solidFill>
                <a:latin typeface="华文行楷" pitchFamily="2" charset="-122"/>
                <a:ea typeface="华文行楷" pitchFamily="2" charset="-122"/>
              </a:rPr>
              <a:t>谢谢</a:t>
            </a:r>
            <a:endParaRPr lang="zh-CN" altLang="en-US" sz="4800" dirty="0">
              <a:solidFill>
                <a:srgbClr val="FFFFFF"/>
              </a:solidFill>
              <a:latin typeface="华文行楷" pitchFamily="2" charset="-122"/>
              <a:ea typeface="华文行楷" pitchFamily="2" charset="-122"/>
            </a:endParaRPr>
          </a:p>
        </p:txBody>
      </p:sp>
      <p:sp>
        <p:nvSpPr>
          <p:cNvPr id="34" name="任意多边形 167"/>
          <p:cNvSpPr>
            <a:spLocks/>
          </p:cNvSpPr>
          <p:nvPr/>
        </p:nvSpPr>
        <p:spPr bwMode="auto">
          <a:xfrm rot="-878033">
            <a:off x="3303940" y="2192536"/>
            <a:ext cx="2008188" cy="674370"/>
          </a:xfrm>
          <a:custGeom>
            <a:avLst/>
            <a:gdLst>
              <a:gd name="T0" fmla="*/ 2008188 w 2008511"/>
              <a:gd name="T1" fmla="*/ 0 h 748757"/>
              <a:gd name="T2" fmla="*/ 1832608 w 2008511"/>
              <a:gd name="T3" fmla="*/ 704469 h 748757"/>
              <a:gd name="T4" fmla="*/ 0 w 2008511"/>
              <a:gd name="T5" fmla="*/ 749300 h 748757"/>
              <a:gd name="T6" fmla="*/ 173644 w 2008511"/>
              <a:gd name="T7" fmla="*/ 45967 h 748757"/>
              <a:gd name="T8" fmla="*/ 0 60000 65536"/>
              <a:gd name="T9" fmla="*/ 0 60000 65536"/>
              <a:gd name="T10" fmla="*/ 0 60000 65536"/>
              <a:gd name="T11" fmla="*/ 0 60000 65536"/>
              <a:gd name="T12" fmla="*/ 0 w 2008511"/>
              <a:gd name="T13" fmla="*/ 0 h 748757"/>
              <a:gd name="T14" fmla="*/ 2008511 w 2008511"/>
              <a:gd name="T15" fmla="*/ 748757 h 748757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008511" h="748757">
                <a:moveTo>
                  <a:pt x="2008511" y="0"/>
                </a:moveTo>
                <a:lnTo>
                  <a:pt x="1832903" y="703958"/>
                </a:lnTo>
                <a:lnTo>
                  <a:pt x="0" y="748757"/>
                </a:lnTo>
                <a:lnTo>
                  <a:pt x="173672" y="45934"/>
                </a:lnTo>
                <a:lnTo>
                  <a:pt x="2008511" y="0"/>
                </a:lnTo>
                <a:close/>
              </a:path>
            </a:pathLst>
          </a:custGeom>
          <a:solidFill>
            <a:srgbClr val="00BC5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 eaLnBrk="1" hangingPunct="1"/>
            <a:endParaRPr lang="zh-CN" altLang="en-US" sz="3600" dirty="0">
              <a:solidFill>
                <a:srgbClr val="FFFFFF"/>
              </a:solidFill>
              <a:latin typeface="华文行楷" pitchFamily="2" charset="-122"/>
              <a:ea typeface="华文行楷" pitchFamily="2" charset="-122"/>
            </a:endParaRPr>
          </a:p>
        </p:txBody>
      </p:sp>
      <p:sp>
        <p:nvSpPr>
          <p:cNvPr id="35" name="任意多边形 171"/>
          <p:cNvSpPr>
            <a:spLocks/>
          </p:cNvSpPr>
          <p:nvPr/>
        </p:nvSpPr>
        <p:spPr bwMode="auto">
          <a:xfrm rot="-750403">
            <a:off x="3330928" y="3949898"/>
            <a:ext cx="1979612" cy="740093"/>
          </a:xfrm>
          <a:custGeom>
            <a:avLst/>
            <a:gdLst>
              <a:gd name="T0" fmla="*/ 1979612 w 1979334"/>
              <a:gd name="T1" fmla="*/ 0 h 822792"/>
              <a:gd name="T2" fmla="*/ 1830233 w 1979334"/>
              <a:gd name="T3" fmla="*/ 709588 h 822792"/>
              <a:gd name="T4" fmla="*/ 0 w 1979334"/>
              <a:gd name="T5" fmla="*/ 822325 h 822792"/>
              <a:gd name="T6" fmla="*/ 147486 w 1979334"/>
              <a:gd name="T7" fmla="*/ 113942 h 822792"/>
              <a:gd name="T8" fmla="*/ 0 60000 65536"/>
              <a:gd name="T9" fmla="*/ 0 60000 65536"/>
              <a:gd name="T10" fmla="*/ 0 60000 65536"/>
              <a:gd name="T11" fmla="*/ 0 60000 65536"/>
              <a:gd name="T12" fmla="*/ 0 w 1979334"/>
              <a:gd name="T13" fmla="*/ 0 h 822792"/>
              <a:gd name="T14" fmla="*/ 1979334 w 1979334"/>
              <a:gd name="T15" fmla="*/ 822792 h 822792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979334" h="822792">
                <a:moveTo>
                  <a:pt x="1979334" y="0"/>
                </a:moveTo>
                <a:lnTo>
                  <a:pt x="1829976" y="709991"/>
                </a:lnTo>
                <a:lnTo>
                  <a:pt x="0" y="822792"/>
                </a:lnTo>
                <a:lnTo>
                  <a:pt x="147465" y="114007"/>
                </a:lnTo>
                <a:lnTo>
                  <a:pt x="1979334" y="0"/>
                </a:lnTo>
                <a:close/>
              </a:path>
            </a:pathLst>
          </a:custGeom>
          <a:solidFill>
            <a:srgbClr val="00BC5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 eaLnBrk="1" hangingPunct="1"/>
            <a:endParaRPr lang="zh-CN" altLang="en-US" sz="3600" dirty="0">
              <a:solidFill>
                <a:srgbClr val="FFFFFF"/>
              </a:solidFill>
              <a:latin typeface="华文行楷" pitchFamily="2" charset="-122"/>
              <a:ea typeface="华文行楷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79712" y="1486525"/>
            <a:ext cx="53285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zh-CN" sz="3600" b="1" dirty="0" smtClean="0">
                <a:solidFill>
                  <a:srgbClr val="00B0F0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华文楷体" pitchFamily="2" charset="-122"/>
                <a:ea typeface="华文楷体" pitchFamily="2" charset="-122"/>
              </a:rPr>
              <a:t>5  </a:t>
            </a:r>
            <a:r>
              <a:rPr kumimoji="1" lang="zh-CN" altLang="en-US" sz="3600" b="1" dirty="0" smtClean="0">
                <a:solidFill>
                  <a:srgbClr val="00B0F0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华文楷体" pitchFamily="2" charset="-122"/>
                <a:ea typeface="华文楷体" pitchFamily="2" charset="-122"/>
              </a:rPr>
              <a:t>探索</a:t>
            </a:r>
            <a:r>
              <a:rPr kumimoji="1" lang="zh-CN" altLang="en-US" sz="3600" b="1" dirty="0" smtClean="0">
                <a:solidFill>
                  <a:srgbClr val="00B0F0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华文楷体" pitchFamily="2" charset="-122"/>
                <a:ea typeface="华文楷体" pitchFamily="2" charset="-122"/>
              </a:rPr>
              <a:t>乐园</a:t>
            </a:r>
            <a:endParaRPr lang="zh-CN" altLang="en-US" sz="3600" dirty="0">
              <a:solidFill>
                <a:srgbClr val="00B0F0"/>
              </a:solidFill>
              <a:latin typeface="华文楷体" pitchFamily="2" charset="-122"/>
              <a:ea typeface="华文楷体" pitchFamily="2" charset="-122"/>
            </a:endParaRPr>
          </a:p>
        </p:txBody>
      </p:sp>
      <p:pic>
        <p:nvPicPr>
          <p:cNvPr id="4" name="Picture 4" descr="C:\Users\duyanlin\Desktop\二年级上学路上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70" y="2636913"/>
            <a:ext cx="5168371" cy="3524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矩形 4"/>
          <p:cNvSpPr/>
          <p:nvPr/>
        </p:nvSpPr>
        <p:spPr>
          <a:xfrm>
            <a:off x="4932040" y="3717032"/>
            <a:ext cx="367240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dirty="0" smtClean="0">
                <a:solidFill>
                  <a:srgbClr val="00B0F0"/>
                </a:solidFill>
                <a:ea typeface="华文行楷" pitchFamily="2" charset="-122"/>
              </a:rPr>
              <a:t>数字</a:t>
            </a:r>
            <a:r>
              <a:rPr lang="zh-CN" altLang="en-US" sz="2800" dirty="0" smtClean="0">
                <a:solidFill>
                  <a:srgbClr val="00B0F0"/>
                </a:solidFill>
                <a:ea typeface="华文行楷" pitchFamily="2" charset="-122"/>
              </a:rPr>
              <a:t>与编码</a:t>
            </a:r>
            <a:endParaRPr lang="zh-CN" altLang="en-US" sz="2800" dirty="0">
              <a:solidFill>
                <a:srgbClr val="00B0F0"/>
              </a:solidFill>
              <a:ea typeface="华文行楷" pitchFamily="2" charset="-122"/>
            </a:endParaRPr>
          </a:p>
        </p:txBody>
      </p:sp>
      <p:cxnSp>
        <p:nvCxnSpPr>
          <p:cNvPr id="6" name="直线连接符 21"/>
          <p:cNvCxnSpPr/>
          <p:nvPr/>
        </p:nvCxnSpPr>
        <p:spPr>
          <a:xfrm>
            <a:off x="3408763" y="2060848"/>
            <a:ext cx="2675405" cy="0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862973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同侧圆角矩形 23"/>
          <p:cNvSpPr/>
          <p:nvPr/>
        </p:nvSpPr>
        <p:spPr>
          <a:xfrm>
            <a:off x="452463" y="764704"/>
            <a:ext cx="2000609" cy="516419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3000" b="1" dirty="0" smtClean="0">
                <a:latin typeface="华文新魏" pitchFamily="2" charset="-122"/>
                <a:ea typeface="华文新魏" pitchFamily="2" charset="-122"/>
                <a:cs typeface="黑体"/>
              </a:rPr>
              <a:t>学习目标</a:t>
            </a:r>
            <a:endParaRPr lang="zh-CN" altLang="en-US" sz="3000" b="1" dirty="0">
              <a:latin typeface="华文新魏" pitchFamily="2" charset="-122"/>
              <a:ea typeface="华文新魏" pitchFamily="2" charset="-122"/>
              <a:cs typeface="黑体"/>
            </a:endParaRPr>
          </a:p>
        </p:txBody>
      </p:sp>
      <p:pic>
        <p:nvPicPr>
          <p:cNvPr id="1027" name="Picture 3" descr="F:\七彩课堂插图板式封面\排版用图标、页眉页脚\标题图（终-排版用）共29个\资料宝袋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6876254" y="4797152"/>
            <a:ext cx="2016226" cy="14834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1403648" y="2708920"/>
            <a:ext cx="806489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/>
              <a:t>2</a:t>
            </a:r>
            <a:r>
              <a:rPr lang="zh-CN" altLang="zh-CN" sz="2400" dirty="0" smtClean="0"/>
              <a:t>．经历运用所学数学知识解决实际问题的过程</a:t>
            </a:r>
            <a:r>
              <a:rPr lang="zh-CN" altLang="zh-CN" sz="2400" dirty="0" smtClean="0"/>
              <a:t>，</a:t>
            </a:r>
            <a:endParaRPr lang="en-US" altLang="zh-CN" sz="2400" dirty="0" smtClean="0"/>
          </a:p>
          <a:p>
            <a:r>
              <a:rPr lang="zh-CN" altLang="zh-CN" sz="2400" dirty="0" smtClean="0"/>
              <a:t>探索</a:t>
            </a:r>
            <a:r>
              <a:rPr lang="zh-CN" altLang="zh-CN" sz="2400" dirty="0" smtClean="0"/>
              <a:t>用数字编码的简单方法。</a:t>
            </a:r>
            <a:r>
              <a:rPr lang="en-US" altLang="zh-CN" sz="2400" dirty="0" smtClean="0"/>
              <a:t> </a:t>
            </a:r>
            <a:endParaRPr lang="zh-CN" altLang="zh-CN" sz="2400" dirty="0" smtClean="0"/>
          </a:p>
        </p:txBody>
      </p:sp>
      <p:sp>
        <p:nvSpPr>
          <p:cNvPr id="2" name="矩形 1"/>
          <p:cNvSpPr/>
          <p:nvPr/>
        </p:nvSpPr>
        <p:spPr>
          <a:xfrm>
            <a:off x="1368152" y="1988841"/>
            <a:ext cx="846043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dirty="0" smtClean="0"/>
              <a:t>1</a:t>
            </a:r>
            <a:r>
              <a:rPr lang="zh-CN" altLang="zh-CN" sz="2400" dirty="0" smtClean="0"/>
              <a:t>．了解身份证号码的含义，学会简单的编码。</a:t>
            </a:r>
            <a:r>
              <a:rPr lang="en-US" altLang="zh-CN" sz="2400" dirty="0" smtClean="0"/>
              <a:t> </a:t>
            </a:r>
            <a:endParaRPr lang="zh-CN" altLang="zh-CN" sz="2400" dirty="0" smtClean="0"/>
          </a:p>
        </p:txBody>
      </p:sp>
      <p:cxnSp>
        <p:nvCxnSpPr>
          <p:cNvPr id="12" name="直线连接符 21"/>
          <p:cNvCxnSpPr/>
          <p:nvPr/>
        </p:nvCxnSpPr>
        <p:spPr>
          <a:xfrm flipV="1">
            <a:off x="484074" y="1340768"/>
            <a:ext cx="2071702" cy="5754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" name="矩形 6"/>
          <p:cNvSpPr/>
          <p:nvPr/>
        </p:nvSpPr>
        <p:spPr>
          <a:xfrm>
            <a:off x="1403648" y="3789040"/>
            <a:ext cx="63722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dirty="0" smtClean="0"/>
              <a:t>3</a:t>
            </a:r>
            <a:r>
              <a:rPr lang="zh-CN" altLang="zh-CN" sz="2400" dirty="0" smtClean="0"/>
              <a:t>．使学生体会到数学知识与现实生活的紧密联系，激发学生学习数学的兴趣及应用数学的意识。</a:t>
            </a:r>
          </a:p>
        </p:txBody>
      </p:sp>
      <p:sp>
        <p:nvSpPr>
          <p:cNvPr id="9" name="TextBox 5"/>
          <p:cNvSpPr txBox="1">
            <a:spLocks noChangeArrowheads="1"/>
          </p:cNvSpPr>
          <p:nvPr/>
        </p:nvSpPr>
        <p:spPr bwMode="auto">
          <a:xfrm>
            <a:off x="540296" y="1794520"/>
            <a:ext cx="12954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685800" indent="-685800" algn="ctr">
              <a:buClr>
                <a:srgbClr val="FF0000"/>
              </a:buClr>
              <a:buSzPct val="105000"/>
              <a:buFont typeface="Wingdings" pitchFamily="2" charset="2"/>
              <a:buChar char="l"/>
            </a:pPr>
            <a:r>
              <a:rPr lang="zh-CN" altLang="en-US" sz="5400" dirty="0">
                <a:latin typeface="黑体" pitchFamily="2" charset="-122"/>
                <a:ea typeface="黑体" pitchFamily="2" charset="-122"/>
              </a:rPr>
              <a:t> </a:t>
            </a:r>
          </a:p>
        </p:txBody>
      </p:sp>
      <p:sp>
        <p:nvSpPr>
          <p:cNvPr id="10" name="TextBox 5"/>
          <p:cNvSpPr txBox="1">
            <a:spLocks noChangeArrowheads="1"/>
          </p:cNvSpPr>
          <p:nvPr/>
        </p:nvSpPr>
        <p:spPr bwMode="auto">
          <a:xfrm>
            <a:off x="540296" y="2514600"/>
            <a:ext cx="12954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685800" indent="-685800" algn="ctr">
              <a:buClr>
                <a:srgbClr val="FF0000"/>
              </a:buClr>
              <a:buSzPct val="105000"/>
              <a:buFont typeface="Wingdings" pitchFamily="2" charset="2"/>
              <a:buChar char="l"/>
            </a:pPr>
            <a:r>
              <a:rPr lang="zh-CN" altLang="en-US" sz="5400" dirty="0">
                <a:latin typeface="黑体" pitchFamily="2" charset="-122"/>
                <a:ea typeface="黑体" pitchFamily="2" charset="-122"/>
              </a:rPr>
              <a:t> </a:t>
            </a:r>
          </a:p>
        </p:txBody>
      </p: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539552" y="3573016"/>
            <a:ext cx="12954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685800" indent="-685800" algn="ctr">
              <a:buClr>
                <a:srgbClr val="FF0000"/>
              </a:buClr>
              <a:buSzPct val="105000"/>
              <a:buFont typeface="Wingdings" pitchFamily="2" charset="2"/>
              <a:buChar char="l"/>
            </a:pPr>
            <a:r>
              <a:rPr lang="zh-CN" altLang="en-US" sz="5400" dirty="0">
                <a:latin typeface="黑体" pitchFamily="2" charset="-122"/>
                <a:ea typeface="黑体" pitchFamily="2" charset="-122"/>
              </a:rPr>
              <a:t>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609600" y="1600200"/>
            <a:ext cx="7848600" cy="43434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zh-CN" altLang="zh-CN" sz="2400"/>
          </a:p>
        </p:txBody>
      </p:sp>
      <p:grpSp>
        <p:nvGrpSpPr>
          <p:cNvPr id="2" name="Group 9"/>
          <p:cNvGrpSpPr>
            <a:grpSpLocks/>
          </p:cNvGrpSpPr>
          <p:nvPr/>
        </p:nvGrpSpPr>
        <p:grpSpPr bwMode="auto">
          <a:xfrm>
            <a:off x="762000" y="1752600"/>
            <a:ext cx="2971800" cy="457200"/>
            <a:chOff x="480" y="1104"/>
            <a:chExt cx="1872" cy="288"/>
          </a:xfrm>
        </p:grpSpPr>
        <p:sp>
          <p:nvSpPr>
            <p:cNvPr id="3075" name="Rectangle 3"/>
            <p:cNvSpPr>
              <a:spLocks noChangeArrowheads="1"/>
            </p:cNvSpPr>
            <p:nvPr/>
          </p:nvSpPr>
          <p:spPr bwMode="auto">
            <a:xfrm>
              <a:off x="480" y="1104"/>
              <a:ext cx="240" cy="28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076" name="Rectangle 4"/>
            <p:cNvSpPr>
              <a:spLocks noChangeArrowheads="1"/>
            </p:cNvSpPr>
            <p:nvPr/>
          </p:nvSpPr>
          <p:spPr bwMode="auto">
            <a:xfrm>
              <a:off x="806" y="1104"/>
              <a:ext cx="240" cy="28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077" name="Rectangle 5"/>
            <p:cNvSpPr>
              <a:spLocks noChangeArrowheads="1"/>
            </p:cNvSpPr>
            <p:nvPr/>
          </p:nvSpPr>
          <p:spPr bwMode="auto">
            <a:xfrm>
              <a:off x="1132" y="1104"/>
              <a:ext cx="240" cy="28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078" name="Rectangle 6"/>
            <p:cNvSpPr>
              <a:spLocks noChangeArrowheads="1"/>
            </p:cNvSpPr>
            <p:nvPr/>
          </p:nvSpPr>
          <p:spPr bwMode="auto">
            <a:xfrm>
              <a:off x="1459" y="1104"/>
              <a:ext cx="240" cy="28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079" name="Rectangle 7"/>
            <p:cNvSpPr>
              <a:spLocks noChangeArrowheads="1"/>
            </p:cNvSpPr>
            <p:nvPr/>
          </p:nvSpPr>
          <p:spPr bwMode="auto">
            <a:xfrm>
              <a:off x="1785" y="1104"/>
              <a:ext cx="240" cy="28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080" name="Rectangle 8"/>
            <p:cNvSpPr>
              <a:spLocks noChangeArrowheads="1"/>
            </p:cNvSpPr>
            <p:nvPr/>
          </p:nvSpPr>
          <p:spPr bwMode="auto">
            <a:xfrm>
              <a:off x="2112" y="1104"/>
              <a:ext cx="240" cy="28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</p:grpSp>
      <p:sp>
        <p:nvSpPr>
          <p:cNvPr id="3082" name="Line 10"/>
          <p:cNvSpPr>
            <a:spLocks noChangeShapeType="1"/>
          </p:cNvSpPr>
          <p:nvPr/>
        </p:nvSpPr>
        <p:spPr bwMode="auto">
          <a:xfrm>
            <a:off x="2286000" y="2971800"/>
            <a:ext cx="411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zh-CN" altLang="en-US"/>
          </a:p>
        </p:txBody>
      </p:sp>
      <p:sp>
        <p:nvSpPr>
          <p:cNvPr id="3083" name="Line 11"/>
          <p:cNvSpPr>
            <a:spLocks noChangeShapeType="1"/>
          </p:cNvSpPr>
          <p:nvPr/>
        </p:nvSpPr>
        <p:spPr bwMode="auto">
          <a:xfrm>
            <a:off x="2590800" y="3733800"/>
            <a:ext cx="3886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zh-CN" altLang="en-US"/>
          </a:p>
        </p:txBody>
      </p:sp>
      <p:sp>
        <p:nvSpPr>
          <p:cNvPr id="3084" name="Line 12"/>
          <p:cNvSpPr>
            <a:spLocks noChangeShapeType="1"/>
          </p:cNvSpPr>
          <p:nvPr/>
        </p:nvSpPr>
        <p:spPr bwMode="auto">
          <a:xfrm>
            <a:off x="2895600" y="4419600"/>
            <a:ext cx="3962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zh-CN" altLang="en-US"/>
          </a:p>
        </p:txBody>
      </p:sp>
      <p:sp>
        <p:nvSpPr>
          <p:cNvPr id="3085" name="Line 13"/>
          <p:cNvSpPr>
            <a:spLocks noChangeShapeType="1"/>
          </p:cNvSpPr>
          <p:nvPr/>
        </p:nvSpPr>
        <p:spPr bwMode="auto">
          <a:xfrm>
            <a:off x="2819400" y="5181600"/>
            <a:ext cx="4419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zh-CN" altLang="en-US"/>
          </a:p>
        </p:txBody>
      </p:sp>
      <p:sp>
        <p:nvSpPr>
          <p:cNvPr id="3087" name="Text Box 15"/>
          <p:cNvSpPr txBox="1">
            <a:spLocks noChangeArrowheads="1"/>
          </p:cNvSpPr>
          <p:nvPr/>
        </p:nvSpPr>
        <p:spPr bwMode="auto">
          <a:xfrm>
            <a:off x="5851525" y="5407025"/>
            <a:ext cx="12001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zh-CN" altLang="en-US" sz="2000"/>
              <a:t>邮政编码</a:t>
            </a:r>
          </a:p>
        </p:txBody>
      </p:sp>
      <p:sp>
        <p:nvSpPr>
          <p:cNvPr id="3088" name="Rectangle 16"/>
          <p:cNvSpPr>
            <a:spLocks noChangeArrowheads="1"/>
          </p:cNvSpPr>
          <p:nvPr/>
        </p:nvSpPr>
        <p:spPr bwMode="auto">
          <a:xfrm>
            <a:off x="6400800" y="1676400"/>
            <a:ext cx="838200" cy="762000"/>
          </a:xfrm>
          <a:prstGeom prst="rect">
            <a:avLst/>
          </a:prstGeom>
          <a:solidFill>
            <a:schemeClr val="bg1"/>
          </a:solidFill>
          <a:ln w="9525" cap="rnd">
            <a:solidFill>
              <a:schemeClr val="tx1"/>
            </a:solidFill>
            <a:prstDash val="sysDot"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089" name="Rectangle 17"/>
          <p:cNvSpPr>
            <a:spLocks noChangeArrowheads="1"/>
          </p:cNvSpPr>
          <p:nvPr/>
        </p:nvSpPr>
        <p:spPr bwMode="auto">
          <a:xfrm>
            <a:off x="7239000" y="1676400"/>
            <a:ext cx="838200" cy="7620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altLang="zh-CN" sz="1800"/>
              <a:t>  </a:t>
            </a:r>
            <a:r>
              <a:rPr lang="zh-CN" altLang="en-US" sz="1800"/>
              <a:t>贴   邮</a:t>
            </a:r>
          </a:p>
          <a:p>
            <a:pPr algn="ctr"/>
            <a:r>
              <a:rPr lang="zh-CN" altLang="en-US" sz="1800"/>
              <a:t>  票   处</a:t>
            </a:r>
          </a:p>
        </p:txBody>
      </p:sp>
      <p:sp>
        <p:nvSpPr>
          <p:cNvPr id="3091" name="AutoShape 19"/>
          <p:cNvSpPr>
            <a:spLocks noChangeArrowheads="1"/>
          </p:cNvSpPr>
          <p:nvPr/>
        </p:nvSpPr>
        <p:spPr bwMode="auto">
          <a:xfrm>
            <a:off x="838200" y="3657600"/>
            <a:ext cx="1676400" cy="1752600"/>
          </a:xfrm>
          <a:prstGeom prst="cloudCallout">
            <a:avLst>
              <a:gd name="adj1" fmla="val -26704"/>
              <a:gd name="adj2" fmla="val 70019"/>
            </a:avLst>
          </a:prstGeom>
          <a:solidFill>
            <a:schemeClr val="bg1"/>
          </a:solidFill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pPr algn="ctr"/>
            <a:endParaRPr lang="zh-CN" altLang="zh-CN" sz="2400">
              <a:solidFill>
                <a:srgbClr val="FF0000"/>
              </a:solidFill>
            </a:endParaRPr>
          </a:p>
        </p:txBody>
      </p:sp>
      <p:sp>
        <p:nvSpPr>
          <p:cNvPr id="3092" name="Text Box 20"/>
          <p:cNvSpPr txBox="1">
            <a:spLocks noChangeArrowheads="1"/>
          </p:cNvSpPr>
          <p:nvPr/>
        </p:nvSpPr>
        <p:spPr bwMode="auto">
          <a:xfrm>
            <a:off x="2651125" y="2459038"/>
            <a:ext cx="3536950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zh-CN" altLang="en-US" sz="2400" dirty="0"/>
              <a:t>寄：北京市地安门邮电局</a:t>
            </a:r>
          </a:p>
          <a:p>
            <a:endParaRPr lang="zh-CN" altLang="en-US" sz="2400" dirty="0"/>
          </a:p>
          <a:p>
            <a:r>
              <a:rPr lang="zh-CN" altLang="en-US" sz="2400" dirty="0"/>
              <a:t>    投递区</a:t>
            </a:r>
          </a:p>
        </p:txBody>
      </p:sp>
      <p:sp>
        <p:nvSpPr>
          <p:cNvPr id="3093" name="Text Box 21"/>
          <p:cNvSpPr txBox="1">
            <a:spLocks noChangeArrowheads="1"/>
          </p:cNvSpPr>
          <p:nvPr/>
        </p:nvSpPr>
        <p:spPr bwMode="auto">
          <a:xfrm>
            <a:off x="3260725" y="3927475"/>
            <a:ext cx="23177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zh-CN" sz="2400"/>
              <a:t>         </a:t>
            </a:r>
            <a:r>
              <a:rPr lang="zh-CN" altLang="en-US" sz="2400"/>
              <a:t>陈小雨   收</a:t>
            </a:r>
          </a:p>
        </p:txBody>
      </p:sp>
      <p:sp>
        <p:nvSpPr>
          <p:cNvPr id="3094" name="Text Box 22"/>
          <p:cNvSpPr txBox="1">
            <a:spLocks noChangeArrowheads="1"/>
          </p:cNvSpPr>
          <p:nvPr/>
        </p:nvSpPr>
        <p:spPr bwMode="auto">
          <a:xfrm>
            <a:off x="4098925" y="4797425"/>
            <a:ext cx="32321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zh-CN" altLang="en-US" sz="2000"/>
              <a:t>桂平市逸夫实验小学李丽寄</a:t>
            </a:r>
          </a:p>
        </p:txBody>
      </p:sp>
      <p:sp>
        <p:nvSpPr>
          <p:cNvPr id="3095" name="Text Box 23"/>
          <p:cNvSpPr txBox="1">
            <a:spLocks noChangeArrowheads="1"/>
          </p:cNvSpPr>
          <p:nvPr/>
        </p:nvSpPr>
        <p:spPr bwMode="auto">
          <a:xfrm>
            <a:off x="7086600" y="5410200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zh-CN" altLang="zh-CN" sz="2400"/>
          </a:p>
        </p:txBody>
      </p:sp>
      <p:sp>
        <p:nvSpPr>
          <p:cNvPr id="3096" name="Text Box 24"/>
          <p:cNvSpPr txBox="1">
            <a:spLocks noChangeArrowheads="1"/>
          </p:cNvSpPr>
          <p:nvPr/>
        </p:nvSpPr>
        <p:spPr bwMode="auto">
          <a:xfrm>
            <a:off x="6994525" y="5375275"/>
            <a:ext cx="10985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zh-CN" sz="2400">
                <a:solidFill>
                  <a:srgbClr val="FF0000"/>
                </a:solidFill>
              </a:rPr>
              <a:t>537200</a:t>
            </a:r>
          </a:p>
        </p:txBody>
      </p:sp>
      <p:sp>
        <p:nvSpPr>
          <p:cNvPr id="3098" name="Text Box 26"/>
          <p:cNvSpPr txBox="1">
            <a:spLocks noChangeArrowheads="1"/>
          </p:cNvSpPr>
          <p:nvPr/>
        </p:nvSpPr>
        <p:spPr bwMode="auto">
          <a:xfrm>
            <a:off x="762000" y="1752600"/>
            <a:ext cx="4127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zh-CN" sz="2400">
                <a:solidFill>
                  <a:srgbClr val="FF0000"/>
                </a:solidFill>
              </a:rPr>
              <a:t>1</a:t>
            </a:r>
            <a:r>
              <a:rPr lang="en-US" altLang="zh-CN" sz="2400"/>
              <a:t> </a:t>
            </a:r>
          </a:p>
        </p:txBody>
      </p:sp>
      <p:sp>
        <p:nvSpPr>
          <p:cNvPr id="3099" name="Text Box 27"/>
          <p:cNvSpPr txBox="1">
            <a:spLocks noChangeArrowheads="1"/>
          </p:cNvSpPr>
          <p:nvPr/>
        </p:nvSpPr>
        <p:spPr bwMode="auto">
          <a:xfrm>
            <a:off x="1295400" y="1752600"/>
            <a:ext cx="3365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zh-CN" sz="2400">
                <a:solidFill>
                  <a:srgbClr val="FF0000"/>
                </a:solidFill>
              </a:rPr>
              <a:t>0</a:t>
            </a:r>
          </a:p>
        </p:txBody>
      </p:sp>
      <p:sp>
        <p:nvSpPr>
          <p:cNvPr id="3100" name="Rectangle 28"/>
          <p:cNvSpPr>
            <a:spLocks noChangeArrowheads="1"/>
          </p:cNvSpPr>
          <p:nvPr/>
        </p:nvSpPr>
        <p:spPr bwMode="auto">
          <a:xfrm>
            <a:off x="1828800" y="1752600"/>
            <a:ext cx="3365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zh-CN" sz="2400">
                <a:solidFill>
                  <a:srgbClr val="FF0000"/>
                </a:solidFill>
              </a:rPr>
              <a:t>0</a:t>
            </a:r>
          </a:p>
        </p:txBody>
      </p:sp>
      <p:sp>
        <p:nvSpPr>
          <p:cNvPr id="3101" name="Rectangle 29"/>
          <p:cNvSpPr>
            <a:spLocks noChangeArrowheads="1"/>
          </p:cNvSpPr>
          <p:nvPr/>
        </p:nvSpPr>
        <p:spPr bwMode="auto">
          <a:xfrm>
            <a:off x="2362200" y="1752600"/>
            <a:ext cx="3365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zh-CN" sz="2400">
                <a:solidFill>
                  <a:srgbClr val="FF0000"/>
                </a:solidFill>
              </a:rPr>
              <a:t>0</a:t>
            </a:r>
          </a:p>
        </p:txBody>
      </p:sp>
      <p:sp>
        <p:nvSpPr>
          <p:cNvPr id="3102" name="Rectangle 30"/>
          <p:cNvSpPr>
            <a:spLocks noChangeArrowheads="1"/>
          </p:cNvSpPr>
          <p:nvPr/>
        </p:nvSpPr>
        <p:spPr bwMode="auto">
          <a:xfrm>
            <a:off x="2895600" y="1752600"/>
            <a:ext cx="3365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zh-CN" sz="2400">
                <a:solidFill>
                  <a:srgbClr val="FF0000"/>
                </a:solidFill>
              </a:rPr>
              <a:t>0</a:t>
            </a:r>
          </a:p>
        </p:txBody>
      </p:sp>
      <p:sp>
        <p:nvSpPr>
          <p:cNvPr id="3103" name="Text Box 31"/>
          <p:cNvSpPr txBox="1">
            <a:spLocks noChangeArrowheads="1"/>
          </p:cNvSpPr>
          <p:nvPr/>
        </p:nvSpPr>
        <p:spPr bwMode="auto">
          <a:xfrm>
            <a:off x="3352800" y="1752600"/>
            <a:ext cx="3365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zh-CN" sz="2400">
                <a:solidFill>
                  <a:srgbClr val="FF0000"/>
                </a:solidFill>
              </a:rPr>
              <a:t>0</a:t>
            </a:r>
          </a:p>
        </p:txBody>
      </p:sp>
      <p:sp>
        <p:nvSpPr>
          <p:cNvPr id="32" name="同侧圆角矩形 31"/>
          <p:cNvSpPr/>
          <p:nvPr/>
        </p:nvSpPr>
        <p:spPr>
          <a:xfrm>
            <a:off x="420758" y="764704"/>
            <a:ext cx="2000609" cy="516419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3000" b="1" dirty="0" smtClean="0">
                <a:latin typeface="华文新魏" pitchFamily="2" charset="-122"/>
                <a:ea typeface="华文新魏" pitchFamily="2" charset="-122"/>
                <a:cs typeface="黑体"/>
              </a:rPr>
              <a:t>情景导入</a:t>
            </a:r>
            <a:endParaRPr lang="zh-CN" altLang="en-US" sz="3000" b="1" dirty="0">
              <a:latin typeface="华文新魏" pitchFamily="2" charset="-122"/>
              <a:ea typeface="华文新魏" pitchFamily="2" charset="-122"/>
              <a:cs typeface="黑体"/>
            </a:endParaRPr>
          </a:p>
        </p:txBody>
      </p:sp>
      <p:cxnSp>
        <p:nvCxnSpPr>
          <p:cNvPr id="33" name="直线连接符 21"/>
          <p:cNvCxnSpPr/>
          <p:nvPr/>
        </p:nvCxnSpPr>
        <p:spPr>
          <a:xfrm flipV="1">
            <a:off x="420756" y="1340768"/>
            <a:ext cx="2071702" cy="5754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0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" presetClass="entr" presetSubtype="2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500"/>
                            </p:stCondLst>
                            <p:childTnLst>
                              <p:par>
                                <p:cTn id="20" presetID="2" presetClass="entr" presetSubtype="2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2" presetClass="entr" presetSubtype="2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6500"/>
                            </p:stCondLst>
                            <p:childTnLst>
                              <p:par>
                                <p:cTn id="30" presetID="2" presetClass="entr" presetSubtype="2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0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0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96" grpId="0" autoUpdateAnimBg="0"/>
      <p:bldP spid="3098" grpId="0" autoUpdateAnimBg="0"/>
      <p:bldP spid="3099" grpId="0" autoUpdateAnimBg="0"/>
      <p:bldP spid="3100" grpId="0" autoUpdateAnimBg="0"/>
      <p:bldP spid="3101" grpId="0" autoUpdateAnimBg="0"/>
      <p:bldP spid="3102" grpId="0" autoUpdateAnimBg="0"/>
      <p:bldP spid="3103" grpId="0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14" name="Text Box 18"/>
          <p:cNvSpPr txBox="1">
            <a:spLocks noChangeArrowheads="1"/>
          </p:cNvSpPr>
          <p:nvPr/>
        </p:nvSpPr>
        <p:spPr bwMode="auto">
          <a:xfrm>
            <a:off x="353888" y="1538789"/>
            <a:ext cx="861060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zh-CN" altLang="en-US" sz="2800" b="1" dirty="0">
                <a:solidFill>
                  <a:srgbClr val="FF0000"/>
                </a:solidFill>
                <a:latin typeface="宋体" pitchFamily="2" charset="-122"/>
              </a:rPr>
              <a:t>邮政编码的结构</a:t>
            </a:r>
            <a:r>
              <a:rPr lang="zh-CN" altLang="en-US" sz="2800" dirty="0">
                <a:solidFill>
                  <a:srgbClr val="FF0000"/>
                </a:solidFill>
                <a:latin typeface="宋体" pitchFamily="2" charset="-122"/>
              </a:rPr>
              <a:t>：</a:t>
            </a:r>
            <a:r>
              <a:rPr lang="zh-CN" altLang="en-US" sz="2800" b="1" dirty="0">
                <a:latin typeface="宋体" pitchFamily="2" charset="-122"/>
              </a:rPr>
              <a:t>邮政编码</a:t>
            </a:r>
            <a:r>
              <a:rPr lang="zh-CN" altLang="en-US" sz="2800" b="1" dirty="0">
                <a:solidFill>
                  <a:srgbClr val="000000"/>
                </a:solidFill>
                <a:latin typeface="宋体" pitchFamily="2" charset="-122"/>
              </a:rPr>
              <a:t>是用阿拉伯数字组成的，用来表示邮政区域划分和投递范围的专用代号。</a:t>
            </a:r>
            <a:endParaRPr lang="zh-CN" altLang="en-US" sz="2800" b="1" dirty="0">
              <a:solidFill>
                <a:srgbClr val="000000"/>
              </a:solidFill>
              <a:latin typeface="宋体" pitchFamily="2" charset="-122"/>
              <a:cs typeface="Times New Roman" pitchFamily="18" charset="0"/>
            </a:endParaRPr>
          </a:p>
        </p:txBody>
      </p:sp>
      <p:sp>
        <p:nvSpPr>
          <p:cNvPr id="4117" name="Text Box 21"/>
          <p:cNvSpPr txBox="1">
            <a:spLocks noChangeArrowheads="1"/>
          </p:cNvSpPr>
          <p:nvPr/>
        </p:nvSpPr>
        <p:spPr bwMode="auto">
          <a:xfrm>
            <a:off x="419039" y="2564904"/>
            <a:ext cx="6457217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宋体" pitchFamily="2" charset="-122"/>
              </a:rPr>
              <a:t>邮政编码的含义：</a:t>
            </a:r>
          </a:p>
          <a:p>
            <a:r>
              <a:rPr lang="zh-CN" altLang="en-US" sz="3200" b="1" dirty="0">
                <a:latin typeface="宋体" pitchFamily="2" charset="-122"/>
              </a:rPr>
              <a:t>前</a:t>
            </a:r>
            <a:r>
              <a:rPr lang="zh-CN" altLang="en-US" sz="3200" b="1" dirty="0">
                <a:solidFill>
                  <a:srgbClr val="FF0000"/>
                </a:solidFill>
                <a:latin typeface="宋体" pitchFamily="2" charset="-122"/>
              </a:rPr>
              <a:t>两</a:t>
            </a:r>
            <a:r>
              <a:rPr lang="zh-CN" altLang="en-US" sz="3200" b="1" dirty="0">
                <a:latin typeface="宋体" pitchFamily="2" charset="-122"/>
              </a:rPr>
              <a:t>位代表省（自治区、直辖市）</a:t>
            </a:r>
            <a:r>
              <a:rPr lang="zh-CN" altLang="en-US" sz="3200" b="1" dirty="0"/>
              <a:t> </a:t>
            </a:r>
          </a:p>
          <a:p>
            <a:r>
              <a:rPr lang="zh-CN" altLang="en-US" sz="3200" b="1" dirty="0">
                <a:latin typeface="宋体" pitchFamily="2" charset="-122"/>
              </a:rPr>
              <a:t>第</a:t>
            </a:r>
            <a:r>
              <a:rPr lang="zh-CN" altLang="en-US" sz="3200" b="1" dirty="0">
                <a:solidFill>
                  <a:srgbClr val="FF0000"/>
                </a:solidFill>
                <a:latin typeface="宋体" pitchFamily="2" charset="-122"/>
              </a:rPr>
              <a:t>三</a:t>
            </a:r>
            <a:r>
              <a:rPr lang="zh-CN" altLang="en-US" sz="3200" b="1" dirty="0">
                <a:latin typeface="宋体" pitchFamily="2" charset="-122"/>
              </a:rPr>
              <a:t>位代表邮区，</a:t>
            </a:r>
            <a:r>
              <a:rPr lang="zh-CN" altLang="en-US" sz="3200" b="1" dirty="0"/>
              <a:t> </a:t>
            </a:r>
          </a:p>
          <a:p>
            <a:r>
              <a:rPr lang="zh-CN" altLang="en-US" sz="3200" b="1" dirty="0">
                <a:latin typeface="宋体" pitchFamily="2" charset="-122"/>
              </a:rPr>
              <a:t>第</a:t>
            </a:r>
            <a:r>
              <a:rPr lang="zh-CN" altLang="en-US" sz="3200" b="1" dirty="0">
                <a:solidFill>
                  <a:srgbClr val="FF0000"/>
                </a:solidFill>
                <a:latin typeface="宋体" pitchFamily="2" charset="-122"/>
              </a:rPr>
              <a:t>四</a:t>
            </a:r>
            <a:r>
              <a:rPr lang="zh-CN" altLang="en-US" sz="3200" b="1" dirty="0">
                <a:latin typeface="宋体" pitchFamily="2" charset="-122"/>
              </a:rPr>
              <a:t>位代表所在邮区的县（市）</a:t>
            </a:r>
            <a:r>
              <a:rPr lang="zh-CN" altLang="en-US" sz="3200" b="1" dirty="0"/>
              <a:t> </a:t>
            </a:r>
          </a:p>
          <a:p>
            <a:r>
              <a:rPr lang="zh-CN" altLang="en-US" sz="3200" b="1" dirty="0">
                <a:latin typeface="宋体" pitchFamily="2" charset="-122"/>
              </a:rPr>
              <a:t>最后</a:t>
            </a:r>
            <a:r>
              <a:rPr lang="zh-CN" altLang="en-US" sz="3200" b="1" dirty="0">
                <a:solidFill>
                  <a:srgbClr val="FF0000"/>
                </a:solidFill>
                <a:latin typeface="宋体" pitchFamily="2" charset="-122"/>
              </a:rPr>
              <a:t>两位</a:t>
            </a:r>
            <a:r>
              <a:rPr lang="zh-CN" altLang="en-US" sz="3200" b="1" dirty="0">
                <a:latin typeface="宋体" pitchFamily="2" charset="-122"/>
              </a:rPr>
              <a:t>数代表投递区</a:t>
            </a:r>
            <a:r>
              <a:rPr lang="zh-CN" altLang="en-US" sz="3200" b="1" dirty="0" smtClean="0">
                <a:latin typeface="宋体" pitchFamily="2" charset="-122"/>
              </a:rPr>
              <a:t>。</a:t>
            </a:r>
            <a:endParaRPr lang="zh-CN" altLang="en-US" sz="3200" b="1" dirty="0">
              <a:latin typeface="宋体" pitchFamily="2" charset="-122"/>
            </a:endParaRPr>
          </a:p>
        </p:txBody>
      </p:sp>
      <p:grpSp>
        <p:nvGrpSpPr>
          <p:cNvPr id="2" name="Group 34"/>
          <p:cNvGrpSpPr>
            <a:grpSpLocks/>
          </p:cNvGrpSpPr>
          <p:nvPr/>
        </p:nvGrpSpPr>
        <p:grpSpPr bwMode="auto">
          <a:xfrm>
            <a:off x="381000" y="5301208"/>
            <a:ext cx="4038600" cy="914400"/>
            <a:chOff x="240" y="3360"/>
            <a:chExt cx="2496" cy="631"/>
          </a:xfrm>
        </p:grpSpPr>
        <p:sp>
          <p:nvSpPr>
            <p:cNvPr id="4126" name="Rectangle 30"/>
            <p:cNvSpPr>
              <a:spLocks noChangeArrowheads="1"/>
            </p:cNvSpPr>
            <p:nvPr/>
          </p:nvSpPr>
          <p:spPr bwMode="auto">
            <a:xfrm>
              <a:off x="240" y="3408"/>
              <a:ext cx="2496" cy="528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4122" name="Text Box 26"/>
            <p:cNvSpPr txBox="1">
              <a:spLocks noChangeArrowheads="1"/>
            </p:cNvSpPr>
            <p:nvPr/>
          </p:nvSpPr>
          <p:spPr bwMode="auto">
            <a:xfrm>
              <a:off x="240" y="3360"/>
              <a:ext cx="2390" cy="6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en-US" altLang="zh-CN" sz="5400" dirty="0">
                  <a:solidFill>
                    <a:srgbClr val="FF0000"/>
                  </a:solidFill>
                </a:rPr>
                <a:t>537218</a:t>
              </a:r>
              <a:r>
                <a:rPr lang="zh-CN" altLang="en-US" dirty="0">
                  <a:solidFill>
                    <a:srgbClr val="292929"/>
                  </a:solidFill>
                </a:rPr>
                <a:t>（桂平）</a:t>
              </a:r>
            </a:p>
          </p:txBody>
        </p:sp>
      </p:grpSp>
      <p:grpSp>
        <p:nvGrpSpPr>
          <p:cNvPr id="3" name="Group 35"/>
          <p:cNvGrpSpPr>
            <a:grpSpLocks/>
          </p:cNvGrpSpPr>
          <p:nvPr/>
        </p:nvGrpSpPr>
        <p:grpSpPr bwMode="auto">
          <a:xfrm>
            <a:off x="4716016" y="5380862"/>
            <a:ext cx="4579938" cy="928458"/>
            <a:chOff x="3264" y="3360"/>
            <a:chExt cx="2674" cy="758"/>
          </a:xfrm>
        </p:grpSpPr>
        <p:sp>
          <p:nvSpPr>
            <p:cNvPr id="4127" name="Rectangle 31"/>
            <p:cNvSpPr>
              <a:spLocks noChangeArrowheads="1"/>
            </p:cNvSpPr>
            <p:nvPr/>
          </p:nvSpPr>
          <p:spPr bwMode="auto">
            <a:xfrm>
              <a:off x="3264" y="3360"/>
              <a:ext cx="2352" cy="576"/>
            </a:xfrm>
            <a:prstGeom prst="rect">
              <a:avLst/>
            </a:prstGeom>
            <a:solidFill>
              <a:srgbClr val="00CC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zh-CN" altLang="zh-CN" sz="4800">
                <a:solidFill>
                  <a:srgbClr val="FF0000"/>
                </a:solidFill>
              </a:endParaRPr>
            </a:p>
          </p:txBody>
        </p:sp>
        <p:sp>
          <p:nvSpPr>
            <p:cNvPr id="4129" name="Text Box 33"/>
            <p:cNvSpPr txBox="1">
              <a:spLocks noChangeArrowheads="1"/>
            </p:cNvSpPr>
            <p:nvPr/>
          </p:nvSpPr>
          <p:spPr bwMode="auto">
            <a:xfrm>
              <a:off x="3324" y="3364"/>
              <a:ext cx="2614" cy="7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en-US" altLang="zh-CN" sz="5400" dirty="0">
                  <a:solidFill>
                    <a:srgbClr val="FF0000"/>
                  </a:solidFill>
                </a:rPr>
                <a:t>511400</a:t>
              </a:r>
              <a:r>
                <a:rPr lang="zh-CN" altLang="en-US" dirty="0">
                  <a:solidFill>
                    <a:srgbClr val="000000"/>
                  </a:solidFill>
                </a:rPr>
                <a:t>（</a:t>
              </a:r>
              <a:r>
                <a:rPr lang="zh-CN" altLang="en-US" sz="2800" dirty="0">
                  <a:solidFill>
                    <a:srgbClr val="000000"/>
                  </a:solidFill>
                </a:rPr>
                <a:t>广州番禺</a:t>
              </a:r>
              <a:r>
                <a:rPr lang="zh-CN" altLang="en-US" dirty="0" smtClean="0">
                  <a:solidFill>
                    <a:srgbClr val="000000"/>
                  </a:solidFill>
                </a:rPr>
                <a:t>）</a:t>
              </a:r>
              <a:endParaRPr lang="zh-CN" altLang="en-US" dirty="0">
                <a:solidFill>
                  <a:srgbClr val="000000"/>
                </a:solidFill>
              </a:endParaRPr>
            </a:p>
          </p:txBody>
        </p:sp>
      </p:grpSp>
      <p:cxnSp>
        <p:nvCxnSpPr>
          <p:cNvPr id="13" name="直线连接符 21"/>
          <p:cNvCxnSpPr/>
          <p:nvPr/>
        </p:nvCxnSpPr>
        <p:spPr>
          <a:xfrm flipV="1">
            <a:off x="412066" y="1335014"/>
            <a:ext cx="2071702" cy="5754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5" name="同侧圆角矩形 14"/>
          <p:cNvSpPr/>
          <p:nvPr/>
        </p:nvSpPr>
        <p:spPr>
          <a:xfrm>
            <a:off x="467544" y="764704"/>
            <a:ext cx="2000609" cy="516419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3000" b="1" dirty="0" smtClean="0">
                <a:latin typeface="华文新魏" pitchFamily="2" charset="-122"/>
                <a:ea typeface="华文新魏" pitchFamily="2" charset="-122"/>
                <a:cs typeface="黑体"/>
              </a:rPr>
              <a:t>探索新知</a:t>
            </a:r>
            <a:endParaRPr lang="zh-CN" altLang="en-US" sz="3000" b="1" dirty="0">
              <a:latin typeface="华文新魏" pitchFamily="2" charset="-122"/>
              <a:ea typeface="华文新魏" pitchFamily="2" charset="-122"/>
              <a:cs typeface="黑体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" fill="hold"/>
                                        <p:tgtEl>
                                          <p:spTgt spid="41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" fill="hold"/>
                                        <p:tgtEl>
                                          <p:spTgt spid="41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14" grpId="0" autoUpdateAnimBg="0"/>
      <p:bldP spid="4117" grpId="0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63" name="AutoShape 31"/>
          <p:cNvSpPr>
            <a:spLocks noChangeArrowheads="1"/>
          </p:cNvSpPr>
          <p:nvPr/>
        </p:nvSpPr>
        <p:spPr bwMode="auto">
          <a:xfrm>
            <a:off x="2819400" y="533400"/>
            <a:ext cx="3657600" cy="1371600"/>
          </a:xfrm>
          <a:prstGeom prst="irregularSeal2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264096" y="845840"/>
            <a:ext cx="7772400" cy="1143000"/>
          </a:xfrm>
          <a:prstGeom prst="rect">
            <a:avLst/>
          </a:prstGeom>
        </p:spPr>
        <p:txBody>
          <a:bodyPr/>
          <a:lstStyle/>
          <a:p>
            <a:pPr algn="l"/>
            <a:r>
              <a:rPr lang="en-US" altLang="zh-CN" sz="4000" b="1">
                <a:solidFill>
                  <a:srgbClr val="CC3300"/>
                </a:solidFill>
              </a:rPr>
              <a:t>                   </a:t>
            </a:r>
            <a:r>
              <a:rPr lang="zh-CN" altLang="en-US" sz="4800" b="1">
                <a:solidFill>
                  <a:srgbClr val="CC3300"/>
                </a:solidFill>
              </a:rPr>
              <a:t>飞机票</a:t>
            </a:r>
            <a:endParaRPr lang="zh-CN" altLang="en-US" sz="4800">
              <a:solidFill>
                <a:srgbClr val="CC3300"/>
              </a:solidFill>
            </a:endParaRPr>
          </a:p>
        </p:txBody>
      </p:sp>
      <p:sp>
        <p:nvSpPr>
          <p:cNvPr id="18435" name="Text Box 3"/>
          <p:cNvSpPr txBox="1">
            <a:spLocks noChangeArrowheads="1"/>
          </p:cNvSpPr>
          <p:nvPr/>
        </p:nvSpPr>
        <p:spPr bwMode="auto">
          <a:xfrm>
            <a:off x="381000" y="2159000"/>
            <a:ext cx="9005888" cy="308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zh-CN" altLang="en-US" sz="2800" b="1"/>
              <a:t>ＣＡ、１３０１、ＹＣ、Ｆ、　离 港时间、ＯＫ、Ｂ”，</a:t>
            </a:r>
          </a:p>
          <a:p>
            <a:r>
              <a:rPr lang="zh-CN" altLang="en-US" sz="2800" b="1">
                <a:solidFill>
                  <a:srgbClr val="FF3300"/>
                </a:solidFill>
              </a:rPr>
              <a:t>ＣＡ</a:t>
            </a:r>
            <a:r>
              <a:rPr lang="zh-CN" altLang="en-US" sz="2800" b="1"/>
              <a:t>表明你乘坐的是中国国际航 空公司的飞机。</a:t>
            </a:r>
          </a:p>
          <a:p>
            <a:r>
              <a:rPr lang="zh-CN" altLang="en-US" sz="2800" b="1">
                <a:solidFill>
                  <a:srgbClr val="FF3300"/>
                </a:solidFill>
              </a:rPr>
              <a:t>１</a:t>
            </a:r>
            <a:r>
              <a:rPr lang="zh-CN" altLang="en-US" sz="2800" b="1"/>
              <a:t> 表示飞机的始发站北京，</a:t>
            </a:r>
            <a:r>
              <a:rPr lang="zh-CN" altLang="en-US" sz="2800" b="1">
                <a:solidFill>
                  <a:srgbClr val="FF3300"/>
                </a:solidFill>
              </a:rPr>
              <a:t>３</a:t>
            </a:r>
            <a:r>
              <a:rPr lang="zh-CN" altLang="en-US" sz="2800" b="1"/>
              <a:t>表示目的地为广州，</a:t>
            </a:r>
          </a:p>
          <a:p>
            <a:r>
              <a:rPr lang="zh-CN" altLang="en-US" sz="2800" b="1">
                <a:solidFill>
                  <a:srgbClr val="FF3300"/>
                </a:solidFill>
              </a:rPr>
              <a:t>０１</a:t>
            </a:r>
            <a:r>
              <a:rPr lang="zh-CN" altLang="en-US" sz="2800" b="1"/>
              <a:t>表示飞机的去程， 为单数，回程为双数。</a:t>
            </a:r>
          </a:p>
          <a:p>
            <a:r>
              <a:rPr lang="zh-CN" altLang="en-US" sz="2800" b="1">
                <a:solidFill>
                  <a:srgbClr val="FF3300"/>
                </a:solidFill>
              </a:rPr>
              <a:t>ＹＣ</a:t>
            </a:r>
            <a:r>
              <a:rPr lang="zh-CN" altLang="en-US" sz="2800" b="1"/>
              <a:t>表示普通公务舱，</a:t>
            </a:r>
            <a:r>
              <a:rPr lang="zh-CN" altLang="en-US" sz="2800" b="1">
                <a:solidFill>
                  <a:srgbClr val="FF0000"/>
                </a:solidFill>
              </a:rPr>
              <a:t>离港时间</a:t>
            </a:r>
            <a:r>
              <a:rPr lang="zh-CN" altLang="en-US" sz="2800" b="1"/>
              <a:t>表示飞机关舱门的时间</a:t>
            </a:r>
          </a:p>
          <a:p>
            <a:r>
              <a:rPr lang="zh-CN" altLang="en-US" sz="2800" b="1">
                <a:solidFill>
                  <a:srgbClr val="FF0000"/>
                </a:solidFill>
              </a:rPr>
              <a:t>ＯＫ</a:t>
            </a:r>
            <a:r>
              <a:rPr lang="zh-CN" altLang="en-US" sz="2800" b="1"/>
              <a:t>表示座位情况，</a:t>
            </a:r>
            <a:r>
              <a:rPr lang="zh-CN" altLang="en-US" sz="2800" b="1">
                <a:solidFill>
                  <a:srgbClr val="FF0000"/>
                </a:solidFill>
              </a:rPr>
              <a:t>Ｂ</a:t>
            </a:r>
            <a:r>
              <a:rPr lang="zh-CN" altLang="en-US" sz="2800" b="1"/>
              <a:t>表示国内旅客Ｂ类折扣价票</a:t>
            </a:r>
            <a:endParaRPr lang="zh-CN" altLang="en-US" sz="2800" b="1">
              <a:solidFill>
                <a:srgbClr val="FF3300"/>
              </a:solidFill>
            </a:endParaRPr>
          </a:p>
          <a:p>
            <a:endParaRPr lang="en-US" altLang="zh-CN" sz="2800" b="1"/>
          </a:p>
        </p:txBody>
      </p:sp>
      <p:grpSp>
        <p:nvGrpSpPr>
          <p:cNvPr id="2" name="Group 21"/>
          <p:cNvGrpSpPr>
            <a:grpSpLocks/>
          </p:cNvGrpSpPr>
          <p:nvPr/>
        </p:nvGrpSpPr>
        <p:grpSpPr bwMode="auto">
          <a:xfrm>
            <a:off x="2743200" y="76200"/>
            <a:ext cx="6400800" cy="2971800"/>
            <a:chOff x="1728" y="0"/>
            <a:chExt cx="4032" cy="1872"/>
          </a:xfrm>
        </p:grpSpPr>
        <p:sp>
          <p:nvSpPr>
            <p:cNvPr id="18454" name="Line 22"/>
            <p:cNvSpPr>
              <a:spLocks noChangeShapeType="1"/>
            </p:cNvSpPr>
            <p:nvPr/>
          </p:nvSpPr>
          <p:spPr bwMode="auto">
            <a:xfrm>
              <a:off x="1728" y="144"/>
              <a:ext cx="4032" cy="0"/>
            </a:xfrm>
            <a:prstGeom prst="line">
              <a:avLst/>
            </a:prstGeom>
            <a:noFill/>
            <a:ln w="9525">
              <a:solidFill>
                <a:srgbClr val="0066FF"/>
              </a:solidFill>
              <a:prstDash val="dash"/>
              <a:round/>
              <a:headEnd/>
              <a:tailEnd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455" name="Line 23"/>
            <p:cNvSpPr>
              <a:spLocks noChangeShapeType="1"/>
            </p:cNvSpPr>
            <p:nvPr/>
          </p:nvSpPr>
          <p:spPr bwMode="auto">
            <a:xfrm>
              <a:off x="1728" y="240"/>
              <a:ext cx="4032" cy="0"/>
            </a:xfrm>
            <a:prstGeom prst="line">
              <a:avLst/>
            </a:prstGeom>
            <a:noFill/>
            <a:ln w="9525">
              <a:solidFill>
                <a:srgbClr val="0066FF"/>
              </a:solidFill>
              <a:prstDash val="dash"/>
              <a:round/>
              <a:headEnd/>
              <a:tailEnd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456" name="Line 24"/>
            <p:cNvSpPr>
              <a:spLocks noChangeShapeType="1"/>
            </p:cNvSpPr>
            <p:nvPr/>
          </p:nvSpPr>
          <p:spPr bwMode="auto">
            <a:xfrm>
              <a:off x="5568" y="0"/>
              <a:ext cx="0" cy="1872"/>
            </a:xfrm>
            <a:prstGeom prst="line">
              <a:avLst/>
            </a:prstGeom>
            <a:noFill/>
            <a:ln w="9525">
              <a:solidFill>
                <a:srgbClr val="0066FF"/>
              </a:solidFill>
              <a:prstDash val="dash"/>
              <a:round/>
              <a:headEnd/>
              <a:tailEnd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457" name="Line 25"/>
            <p:cNvSpPr>
              <a:spLocks noChangeShapeType="1"/>
            </p:cNvSpPr>
            <p:nvPr/>
          </p:nvSpPr>
          <p:spPr bwMode="auto">
            <a:xfrm>
              <a:off x="5424" y="0"/>
              <a:ext cx="0" cy="1872"/>
            </a:xfrm>
            <a:prstGeom prst="line">
              <a:avLst/>
            </a:prstGeom>
            <a:noFill/>
            <a:ln w="9525">
              <a:solidFill>
                <a:srgbClr val="0066FF"/>
              </a:solidFill>
              <a:prstDash val="dash"/>
              <a:round/>
              <a:headEnd/>
              <a:tailEnd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3" name="Group 26"/>
          <p:cNvGrpSpPr>
            <a:grpSpLocks/>
          </p:cNvGrpSpPr>
          <p:nvPr/>
        </p:nvGrpSpPr>
        <p:grpSpPr bwMode="auto">
          <a:xfrm rot="10800000">
            <a:off x="0" y="3886200"/>
            <a:ext cx="6400800" cy="2971800"/>
            <a:chOff x="1728" y="0"/>
            <a:chExt cx="4032" cy="1872"/>
          </a:xfrm>
        </p:grpSpPr>
        <p:sp>
          <p:nvSpPr>
            <p:cNvPr id="18459" name="Line 27"/>
            <p:cNvSpPr>
              <a:spLocks noChangeShapeType="1"/>
            </p:cNvSpPr>
            <p:nvPr/>
          </p:nvSpPr>
          <p:spPr bwMode="auto">
            <a:xfrm>
              <a:off x="1728" y="144"/>
              <a:ext cx="4032" cy="0"/>
            </a:xfrm>
            <a:prstGeom prst="line">
              <a:avLst/>
            </a:prstGeom>
            <a:noFill/>
            <a:ln w="9525">
              <a:solidFill>
                <a:srgbClr val="0066FF"/>
              </a:solidFill>
              <a:prstDash val="dash"/>
              <a:round/>
              <a:headEnd/>
              <a:tailEnd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460" name="Line 28"/>
            <p:cNvSpPr>
              <a:spLocks noChangeShapeType="1"/>
            </p:cNvSpPr>
            <p:nvPr/>
          </p:nvSpPr>
          <p:spPr bwMode="auto">
            <a:xfrm>
              <a:off x="1728" y="240"/>
              <a:ext cx="4032" cy="0"/>
            </a:xfrm>
            <a:prstGeom prst="line">
              <a:avLst/>
            </a:prstGeom>
            <a:noFill/>
            <a:ln w="9525">
              <a:solidFill>
                <a:srgbClr val="0066FF"/>
              </a:solidFill>
              <a:prstDash val="dash"/>
              <a:round/>
              <a:headEnd/>
              <a:tailEnd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461" name="Line 29"/>
            <p:cNvSpPr>
              <a:spLocks noChangeShapeType="1"/>
            </p:cNvSpPr>
            <p:nvPr/>
          </p:nvSpPr>
          <p:spPr bwMode="auto">
            <a:xfrm>
              <a:off x="5568" y="0"/>
              <a:ext cx="0" cy="1872"/>
            </a:xfrm>
            <a:prstGeom prst="line">
              <a:avLst/>
            </a:prstGeom>
            <a:noFill/>
            <a:ln w="9525">
              <a:solidFill>
                <a:srgbClr val="0066FF"/>
              </a:solidFill>
              <a:prstDash val="dash"/>
              <a:round/>
              <a:headEnd/>
              <a:tailEnd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462" name="Line 30"/>
            <p:cNvSpPr>
              <a:spLocks noChangeShapeType="1"/>
            </p:cNvSpPr>
            <p:nvPr/>
          </p:nvSpPr>
          <p:spPr bwMode="auto">
            <a:xfrm>
              <a:off x="5424" y="0"/>
              <a:ext cx="0" cy="1872"/>
            </a:xfrm>
            <a:prstGeom prst="line">
              <a:avLst/>
            </a:prstGeom>
            <a:noFill/>
            <a:ln w="9525">
              <a:solidFill>
                <a:srgbClr val="0066FF"/>
              </a:solidFill>
              <a:prstDash val="dash"/>
              <a:round/>
              <a:headEnd/>
              <a:tailEnd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</p:grpSp>
      <p:cxnSp>
        <p:nvCxnSpPr>
          <p:cNvPr id="15" name="直线连接符 21"/>
          <p:cNvCxnSpPr/>
          <p:nvPr/>
        </p:nvCxnSpPr>
        <p:spPr>
          <a:xfrm flipV="1">
            <a:off x="412066" y="1335014"/>
            <a:ext cx="2071702" cy="5754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6" name="同侧圆角矩形 15"/>
          <p:cNvSpPr/>
          <p:nvPr/>
        </p:nvSpPr>
        <p:spPr>
          <a:xfrm>
            <a:off x="467544" y="764704"/>
            <a:ext cx="2000609" cy="516419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3000" b="1" dirty="0" smtClean="0">
                <a:latin typeface="华文新魏" pitchFamily="2" charset="-122"/>
                <a:ea typeface="华文新魏" pitchFamily="2" charset="-122"/>
                <a:cs typeface="黑体"/>
              </a:rPr>
              <a:t>探索新知</a:t>
            </a:r>
            <a:endParaRPr lang="zh-CN" altLang="en-US" sz="3000" b="1" dirty="0">
              <a:latin typeface="华文新魏" pitchFamily="2" charset="-122"/>
              <a:ea typeface="华文新魏" pitchFamily="2" charset="-122"/>
              <a:cs typeface="黑体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5" grpId="0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 Box 2"/>
          <p:cNvSpPr txBox="1">
            <a:spLocks noChangeArrowheads="1"/>
          </p:cNvSpPr>
          <p:nvPr/>
        </p:nvSpPr>
        <p:spPr bwMode="auto">
          <a:xfrm>
            <a:off x="107504" y="1413931"/>
            <a:ext cx="8626475" cy="42473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zh-CN" altLang="en-US" sz="5400" b="1" dirty="0">
                <a:solidFill>
                  <a:srgbClr val="0000CC"/>
                </a:solidFill>
                <a:latin typeface="宋体" pitchFamily="2" charset="-122"/>
              </a:rPr>
              <a:t>汽车上数字与字母的含义</a:t>
            </a:r>
            <a:endParaRPr lang="zh-CN" altLang="en-US" sz="5400" b="1" dirty="0">
              <a:solidFill>
                <a:srgbClr val="0000CC"/>
              </a:solidFill>
              <a:latin typeface="宋体" pitchFamily="2" charset="-122"/>
              <a:cs typeface="Times New Roman" pitchFamily="18" charset="0"/>
            </a:endParaRPr>
          </a:p>
          <a:p>
            <a:r>
              <a:rPr lang="zh-CN" altLang="en-US" sz="2400" dirty="0">
                <a:solidFill>
                  <a:srgbClr val="000000"/>
                </a:solidFill>
                <a:latin typeface="宋体" pitchFamily="2" charset="-122"/>
              </a:rPr>
              <a:t>    </a:t>
            </a:r>
          </a:p>
          <a:p>
            <a:r>
              <a:rPr lang="zh-CN" altLang="en-US" sz="2400" b="1" dirty="0">
                <a:solidFill>
                  <a:srgbClr val="FF0000"/>
                </a:solidFill>
                <a:latin typeface="宋体" pitchFamily="2" charset="-122"/>
              </a:rPr>
              <a:t>北京</a:t>
            </a:r>
            <a:r>
              <a:rPr lang="en-US" altLang="zh-CN" sz="2400" b="1" dirty="0">
                <a:solidFill>
                  <a:srgbClr val="FF0000"/>
                </a:solidFill>
                <a:latin typeface="宋体" pitchFamily="2" charset="-122"/>
                <a:cs typeface="Times New Roman" pitchFamily="18" charset="0"/>
              </a:rPr>
              <a:t>212</a:t>
            </a:r>
            <a:endParaRPr lang="en-US" altLang="zh-CN" sz="2400" b="1" dirty="0">
              <a:solidFill>
                <a:srgbClr val="FF0000"/>
              </a:solidFill>
              <a:latin typeface="宋体" pitchFamily="2" charset="-122"/>
            </a:endParaRPr>
          </a:p>
          <a:p>
            <a:r>
              <a:rPr lang="zh-CN" altLang="en-US" sz="2400" b="1" dirty="0">
                <a:solidFill>
                  <a:srgbClr val="000000"/>
                </a:solidFill>
                <a:latin typeface="宋体" pitchFamily="2" charset="-122"/>
              </a:rPr>
              <a:t>第一个</a:t>
            </a:r>
            <a:r>
              <a:rPr lang="zh-CN" altLang="en-US" sz="2400" b="1" dirty="0">
                <a:solidFill>
                  <a:srgbClr val="000000"/>
                </a:solidFill>
                <a:latin typeface="Times New Roman"/>
              </a:rPr>
              <a:t>“</a:t>
            </a:r>
            <a:r>
              <a:rPr lang="en-US" altLang="zh-CN" sz="2400" b="1" dirty="0">
                <a:solidFill>
                  <a:srgbClr val="CC3300"/>
                </a:solidFill>
                <a:latin typeface="宋体" pitchFamily="2" charset="-122"/>
                <a:cs typeface="Times New Roman" pitchFamily="18" charset="0"/>
              </a:rPr>
              <a:t>2</a:t>
            </a:r>
            <a:r>
              <a:rPr lang="en-US" altLang="zh-CN" sz="2400" b="1" dirty="0">
                <a:solidFill>
                  <a:srgbClr val="000000"/>
                </a:solidFill>
                <a:latin typeface="Times New Roman"/>
              </a:rPr>
              <a:t>”</a:t>
            </a:r>
            <a:r>
              <a:rPr lang="zh-CN" altLang="en-US" sz="2400" b="1" dirty="0">
                <a:solidFill>
                  <a:srgbClr val="000000"/>
                </a:solidFill>
                <a:latin typeface="宋体" pitchFamily="2" charset="-122"/>
              </a:rPr>
              <a:t>表示越野车，</a:t>
            </a:r>
          </a:p>
          <a:p>
            <a:r>
              <a:rPr lang="zh-CN" altLang="en-US" sz="2400" b="1" dirty="0">
                <a:solidFill>
                  <a:srgbClr val="000000"/>
                </a:solidFill>
                <a:latin typeface="宋体" pitchFamily="2" charset="-122"/>
              </a:rPr>
              <a:t>      </a:t>
            </a:r>
            <a:r>
              <a:rPr lang="zh-CN" altLang="en-US" sz="2400" b="1" dirty="0">
                <a:solidFill>
                  <a:srgbClr val="000000"/>
                </a:solidFill>
                <a:latin typeface="Times New Roman"/>
              </a:rPr>
              <a:t>“</a:t>
            </a:r>
            <a:r>
              <a:rPr lang="en-US" altLang="zh-CN" sz="2400" b="1" dirty="0">
                <a:solidFill>
                  <a:srgbClr val="CC3300"/>
                </a:solidFill>
                <a:latin typeface="宋体" pitchFamily="2" charset="-122"/>
                <a:cs typeface="Times New Roman" pitchFamily="18" charset="0"/>
              </a:rPr>
              <a:t>1</a:t>
            </a:r>
            <a:r>
              <a:rPr lang="en-US" altLang="zh-CN" sz="2400" b="1" dirty="0">
                <a:solidFill>
                  <a:srgbClr val="000000"/>
                </a:solidFill>
                <a:latin typeface="Times New Roman"/>
              </a:rPr>
              <a:t>”</a:t>
            </a:r>
            <a:r>
              <a:rPr lang="zh-CN" altLang="en-US" sz="2400" b="1" dirty="0">
                <a:solidFill>
                  <a:srgbClr val="000000"/>
                </a:solidFill>
                <a:latin typeface="宋体" pitchFamily="2" charset="-122"/>
              </a:rPr>
              <a:t>表示载重</a:t>
            </a:r>
            <a:r>
              <a:rPr lang="en-US" altLang="zh-CN" sz="2400" b="1" dirty="0">
                <a:solidFill>
                  <a:srgbClr val="000000"/>
                </a:solidFill>
                <a:latin typeface="宋体" pitchFamily="2" charset="-122"/>
                <a:cs typeface="Times New Roman" pitchFamily="18" charset="0"/>
              </a:rPr>
              <a:t>1</a:t>
            </a:r>
            <a:r>
              <a:rPr lang="zh-CN" altLang="en-US" sz="2400" b="1" dirty="0">
                <a:solidFill>
                  <a:srgbClr val="000000"/>
                </a:solidFill>
                <a:latin typeface="宋体" pitchFamily="2" charset="-122"/>
              </a:rPr>
              <a:t>吨，</a:t>
            </a:r>
          </a:p>
          <a:p>
            <a:r>
              <a:rPr lang="zh-CN" altLang="en-US" sz="2400" b="1" dirty="0">
                <a:solidFill>
                  <a:srgbClr val="000000"/>
                </a:solidFill>
                <a:latin typeface="宋体" pitchFamily="2" charset="-122"/>
              </a:rPr>
              <a:t>第二个</a:t>
            </a:r>
            <a:r>
              <a:rPr lang="zh-CN" altLang="en-US" sz="2400" b="1" dirty="0">
                <a:solidFill>
                  <a:srgbClr val="000000"/>
                </a:solidFill>
                <a:latin typeface="Times New Roman"/>
              </a:rPr>
              <a:t>“</a:t>
            </a:r>
            <a:r>
              <a:rPr lang="en-US" altLang="zh-CN" sz="2400" b="1" dirty="0">
                <a:solidFill>
                  <a:srgbClr val="CC3300"/>
                </a:solidFill>
                <a:latin typeface="宋体" pitchFamily="2" charset="-122"/>
                <a:cs typeface="Times New Roman" pitchFamily="18" charset="0"/>
              </a:rPr>
              <a:t>2</a:t>
            </a:r>
            <a:r>
              <a:rPr lang="en-US" altLang="zh-CN" sz="2400" b="1" dirty="0">
                <a:solidFill>
                  <a:srgbClr val="000000"/>
                </a:solidFill>
                <a:latin typeface="Times New Roman"/>
              </a:rPr>
              <a:t>”</a:t>
            </a:r>
            <a:r>
              <a:rPr lang="zh-CN" altLang="en-US" sz="2400" b="1" dirty="0">
                <a:solidFill>
                  <a:srgbClr val="000000"/>
                </a:solidFill>
                <a:latin typeface="宋体" pitchFamily="2" charset="-122"/>
              </a:rPr>
              <a:t>表示第二代产品；</a:t>
            </a:r>
          </a:p>
          <a:p>
            <a:r>
              <a:rPr lang="zh-CN" altLang="en-US" sz="2400" b="1" dirty="0">
                <a:solidFill>
                  <a:srgbClr val="FF0000"/>
                </a:solidFill>
                <a:latin typeface="宋体" pitchFamily="2" charset="-122"/>
              </a:rPr>
              <a:t>奔驰</a:t>
            </a:r>
            <a:r>
              <a:rPr lang="en-US" altLang="zh-CN" sz="2400" b="1" dirty="0">
                <a:solidFill>
                  <a:srgbClr val="FF0000"/>
                </a:solidFill>
                <a:latin typeface="宋体" pitchFamily="2" charset="-122"/>
                <a:cs typeface="Times New Roman" pitchFamily="18" charset="0"/>
              </a:rPr>
              <a:t>280</a:t>
            </a:r>
            <a:r>
              <a:rPr lang="zh-CN" altLang="en-US" sz="2400" b="1" dirty="0">
                <a:solidFill>
                  <a:srgbClr val="000000"/>
                </a:solidFill>
                <a:latin typeface="宋体" pitchFamily="2" charset="-122"/>
              </a:rPr>
              <a:t>代表装配</a:t>
            </a:r>
            <a:r>
              <a:rPr lang="en-US" altLang="zh-CN" sz="2400" b="1" dirty="0">
                <a:solidFill>
                  <a:srgbClr val="000000"/>
                </a:solidFill>
                <a:latin typeface="宋体" pitchFamily="2" charset="-122"/>
                <a:cs typeface="Times New Roman" pitchFamily="18" charset="0"/>
              </a:rPr>
              <a:t>2</a:t>
            </a:r>
            <a:r>
              <a:rPr lang="zh-CN" altLang="en-US" sz="2400" b="1" dirty="0">
                <a:solidFill>
                  <a:srgbClr val="000000"/>
                </a:solidFill>
                <a:latin typeface="宋体" pitchFamily="2" charset="-122"/>
              </a:rPr>
              <a:t>．</a:t>
            </a:r>
            <a:r>
              <a:rPr lang="en-US" altLang="zh-CN" sz="2400" b="1" dirty="0">
                <a:solidFill>
                  <a:srgbClr val="000000"/>
                </a:solidFill>
                <a:latin typeface="宋体" pitchFamily="2" charset="-122"/>
                <a:cs typeface="Times New Roman" pitchFamily="18" charset="0"/>
              </a:rPr>
              <a:t>8</a:t>
            </a:r>
            <a:r>
              <a:rPr lang="zh-CN" altLang="en-US" sz="2400" b="1" dirty="0">
                <a:solidFill>
                  <a:srgbClr val="000000"/>
                </a:solidFill>
                <a:latin typeface="宋体" pitchFamily="2" charset="-122"/>
              </a:rPr>
              <a:t>升发动机。 </a:t>
            </a:r>
            <a:endParaRPr lang="zh-CN" altLang="en-US" sz="2400" b="1" dirty="0">
              <a:solidFill>
                <a:srgbClr val="FF0000"/>
              </a:solidFill>
              <a:latin typeface="宋体" pitchFamily="2" charset="-122"/>
            </a:endParaRPr>
          </a:p>
          <a:p>
            <a:r>
              <a:rPr lang="zh-CN" altLang="en-US" sz="2400" b="1" dirty="0">
                <a:solidFill>
                  <a:srgbClr val="FF0000"/>
                </a:solidFill>
                <a:latin typeface="宋体" pitchFamily="2" charset="-122"/>
              </a:rPr>
              <a:t>丰田</a:t>
            </a:r>
            <a:r>
              <a:rPr lang="en-US" altLang="zh-CN" sz="2400" b="1" dirty="0">
                <a:solidFill>
                  <a:srgbClr val="FF0000"/>
                </a:solidFill>
                <a:latin typeface="宋体" pitchFamily="2" charset="-122"/>
                <a:cs typeface="Times New Roman" pitchFamily="18" charset="0"/>
              </a:rPr>
              <a:t>2</a:t>
            </a:r>
            <a:r>
              <a:rPr lang="zh-CN" altLang="en-US" sz="2400" b="1" dirty="0">
                <a:solidFill>
                  <a:srgbClr val="FF0000"/>
                </a:solidFill>
                <a:latin typeface="宋体" pitchFamily="2" charset="-122"/>
              </a:rPr>
              <a:t>．</a:t>
            </a:r>
            <a:r>
              <a:rPr lang="en-US" altLang="zh-CN" sz="2400" b="1" dirty="0">
                <a:solidFill>
                  <a:srgbClr val="FF0000"/>
                </a:solidFill>
                <a:latin typeface="宋体" pitchFamily="2" charset="-122"/>
                <a:cs typeface="Times New Roman" pitchFamily="18" charset="0"/>
              </a:rPr>
              <a:t>0</a:t>
            </a:r>
            <a:r>
              <a:rPr lang="zh-CN" altLang="en-US" sz="2400" b="1" dirty="0">
                <a:solidFill>
                  <a:srgbClr val="000000"/>
                </a:solidFill>
                <a:latin typeface="宋体" pitchFamily="2" charset="-122"/>
              </a:rPr>
              <a:t>代表装配</a:t>
            </a:r>
            <a:r>
              <a:rPr lang="en-US" altLang="zh-CN" sz="2400" b="1" dirty="0">
                <a:solidFill>
                  <a:srgbClr val="000000"/>
                </a:solidFill>
                <a:latin typeface="宋体" pitchFamily="2" charset="-122"/>
                <a:cs typeface="Times New Roman" pitchFamily="18" charset="0"/>
              </a:rPr>
              <a:t>2</a:t>
            </a:r>
            <a:r>
              <a:rPr lang="zh-CN" altLang="en-US" sz="2400" b="1" dirty="0">
                <a:solidFill>
                  <a:srgbClr val="000000"/>
                </a:solidFill>
                <a:latin typeface="宋体" pitchFamily="2" charset="-122"/>
              </a:rPr>
              <a:t>．</a:t>
            </a:r>
            <a:r>
              <a:rPr lang="en-US" altLang="zh-CN" sz="2400" b="1" dirty="0">
                <a:solidFill>
                  <a:srgbClr val="000000"/>
                </a:solidFill>
                <a:latin typeface="宋体" pitchFamily="2" charset="-122"/>
                <a:cs typeface="Times New Roman" pitchFamily="18" charset="0"/>
              </a:rPr>
              <a:t>0</a:t>
            </a:r>
            <a:r>
              <a:rPr lang="zh-CN" altLang="en-US" sz="2400" b="1" dirty="0">
                <a:solidFill>
                  <a:srgbClr val="000000"/>
                </a:solidFill>
                <a:latin typeface="宋体" pitchFamily="2" charset="-122"/>
              </a:rPr>
              <a:t>升发动机。 </a:t>
            </a:r>
            <a:endParaRPr lang="zh-CN" altLang="en-US" sz="2400" b="1" dirty="0">
              <a:solidFill>
                <a:srgbClr val="FF0000"/>
              </a:solidFill>
              <a:latin typeface="宋体" pitchFamily="2" charset="-122"/>
            </a:endParaRPr>
          </a:p>
          <a:p>
            <a:r>
              <a:rPr lang="zh-CN" altLang="en-US" sz="2400" b="1" dirty="0">
                <a:solidFill>
                  <a:srgbClr val="FF0000"/>
                </a:solidFill>
                <a:latin typeface="宋体" pitchFamily="2" charset="-122"/>
              </a:rPr>
              <a:t>丰田</a:t>
            </a:r>
            <a:r>
              <a:rPr lang="en-US" altLang="zh-CN" sz="2400" b="1" dirty="0">
                <a:solidFill>
                  <a:srgbClr val="FF0000"/>
                </a:solidFill>
                <a:latin typeface="宋体" pitchFamily="2" charset="-122"/>
                <a:cs typeface="Times New Roman" pitchFamily="18" charset="0"/>
              </a:rPr>
              <a:t>3</a:t>
            </a:r>
            <a:r>
              <a:rPr lang="zh-CN" altLang="en-US" sz="2400" b="1" dirty="0">
                <a:solidFill>
                  <a:srgbClr val="FF0000"/>
                </a:solidFill>
                <a:latin typeface="宋体" pitchFamily="2" charset="-122"/>
              </a:rPr>
              <a:t>．</a:t>
            </a:r>
            <a:r>
              <a:rPr lang="en-US" altLang="zh-CN" sz="2400" b="1" dirty="0">
                <a:solidFill>
                  <a:srgbClr val="FF0000"/>
                </a:solidFill>
                <a:latin typeface="宋体" pitchFamily="2" charset="-122"/>
                <a:cs typeface="Times New Roman" pitchFamily="18" charset="0"/>
              </a:rPr>
              <a:t>0</a:t>
            </a:r>
            <a:r>
              <a:rPr lang="zh-CN" altLang="en-US" sz="2400" b="1" dirty="0">
                <a:solidFill>
                  <a:srgbClr val="000000"/>
                </a:solidFill>
                <a:latin typeface="宋体" pitchFamily="2" charset="-122"/>
              </a:rPr>
              <a:t>代表装配</a:t>
            </a:r>
            <a:r>
              <a:rPr lang="en-US" altLang="zh-CN" sz="2400" b="1" dirty="0">
                <a:solidFill>
                  <a:srgbClr val="000000"/>
                </a:solidFill>
                <a:latin typeface="宋体" pitchFamily="2" charset="-122"/>
                <a:cs typeface="Times New Roman" pitchFamily="18" charset="0"/>
              </a:rPr>
              <a:t>3</a:t>
            </a:r>
            <a:r>
              <a:rPr lang="zh-CN" altLang="en-US" sz="2400" b="1" dirty="0">
                <a:solidFill>
                  <a:srgbClr val="000000"/>
                </a:solidFill>
                <a:latin typeface="宋体" pitchFamily="2" charset="-122"/>
              </a:rPr>
              <a:t>．</a:t>
            </a:r>
            <a:r>
              <a:rPr lang="en-US" altLang="zh-CN" sz="2400" b="1" dirty="0">
                <a:solidFill>
                  <a:srgbClr val="000000"/>
                </a:solidFill>
                <a:latin typeface="宋体" pitchFamily="2" charset="-122"/>
                <a:cs typeface="Times New Roman" pitchFamily="18" charset="0"/>
              </a:rPr>
              <a:t>0</a:t>
            </a:r>
            <a:r>
              <a:rPr lang="zh-CN" altLang="en-US" sz="2400" b="1" dirty="0">
                <a:solidFill>
                  <a:srgbClr val="000000"/>
                </a:solidFill>
                <a:latin typeface="宋体" pitchFamily="2" charset="-122"/>
              </a:rPr>
              <a:t>升发动机</a:t>
            </a:r>
            <a:r>
              <a:rPr lang="zh-CN" altLang="en-US" sz="2400" b="1" dirty="0" smtClean="0">
                <a:solidFill>
                  <a:srgbClr val="000000"/>
                </a:solidFill>
                <a:latin typeface="宋体" pitchFamily="2" charset="-122"/>
              </a:rPr>
              <a:t>。</a:t>
            </a:r>
            <a:endParaRPr lang="zh-CN" altLang="en-US" sz="2400" dirty="0">
              <a:solidFill>
                <a:srgbClr val="000000"/>
              </a:solidFill>
              <a:latin typeface="宋体" pitchFamily="2" charset="-122"/>
              <a:cs typeface="Times New Roman" pitchFamily="18" charset="0"/>
            </a:endParaRPr>
          </a:p>
          <a:p>
            <a:endParaRPr lang="en-US" altLang="zh-CN" sz="2400" dirty="0"/>
          </a:p>
        </p:txBody>
      </p:sp>
      <p:pic>
        <p:nvPicPr>
          <p:cNvPr id="8195" name="Picture 3" descr="yx0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60032" y="2492896"/>
            <a:ext cx="3581400" cy="2108200"/>
          </a:xfrm>
          <a:prstGeom prst="rect">
            <a:avLst/>
          </a:prstGeom>
          <a:noFill/>
        </p:spPr>
      </p:pic>
      <p:sp>
        <p:nvSpPr>
          <p:cNvPr id="8197" name="Line 5"/>
          <p:cNvSpPr>
            <a:spLocks noChangeShapeType="1"/>
          </p:cNvSpPr>
          <p:nvPr/>
        </p:nvSpPr>
        <p:spPr bwMode="auto">
          <a:xfrm>
            <a:off x="228600" y="6477000"/>
            <a:ext cx="8915400" cy="0"/>
          </a:xfrm>
          <a:prstGeom prst="line">
            <a:avLst/>
          </a:prstGeom>
          <a:noFill/>
          <a:ln w="9525">
            <a:solidFill>
              <a:srgbClr val="CC3300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zh-CN" altLang="en-US"/>
          </a:p>
        </p:txBody>
      </p:sp>
      <p:sp>
        <p:nvSpPr>
          <p:cNvPr id="8198" name="Line 6"/>
          <p:cNvSpPr>
            <a:spLocks noChangeShapeType="1"/>
          </p:cNvSpPr>
          <p:nvPr/>
        </p:nvSpPr>
        <p:spPr bwMode="auto">
          <a:xfrm>
            <a:off x="228600" y="6629400"/>
            <a:ext cx="8915400" cy="0"/>
          </a:xfrm>
          <a:prstGeom prst="line">
            <a:avLst/>
          </a:prstGeom>
          <a:noFill/>
          <a:ln w="9525">
            <a:solidFill>
              <a:srgbClr val="CC3300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zh-CN" altLang="en-US"/>
          </a:p>
        </p:txBody>
      </p:sp>
      <p:sp>
        <p:nvSpPr>
          <p:cNvPr id="8199" name="Line 7"/>
          <p:cNvSpPr>
            <a:spLocks noChangeShapeType="1"/>
          </p:cNvSpPr>
          <p:nvPr/>
        </p:nvSpPr>
        <p:spPr bwMode="auto">
          <a:xfrm>
            <a:off x="8686800" y="3657600"/>
            <a:ext cx="0" cy="3200400"/>
          </a:xfrm>
          <a:prstGeom prst="line">
            <a:avLst/>
          </a:prstGeom>
          <a:noFill/>
          <a:ln w="9525">
            <a:solidFill>
              <a:srgbClr val="CC3300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zh-CN" altLang="en-US"/>
          </a:p>
        </p:txBody>
      </p:sp>
      <p:sp>
        <p:nvSpPr>
          <p:cNvPr id="8200" name="Line 8"/>
          <p:cNvSpPr>
            <a:spLocks noChangeShapeType="1"/>
          </p:cNvSpPr>
          <p:nvPr/>
        </p:nvSpPr>
        <p:spPr bwMode="auto">
          <a:xfrm>
            <a:off x="8839200" y="3657600"/>
            <a:ext cx="0" cy="3200400"/>
          </a:xfrm>
          <a:prstGeom prst="line">
            <a:avLst/>
          </a:prstGeom>
          <a:noFill/>
          <a:ln w="9525">
            <a:solidFill>
              <a:srgbClr val="CC3300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zh-CN" altLang="en-US"/>
          </a:p>
        </p:txBody>
      </p:sp>
      <p:sp>
        <p:nvSpPr>
          <p:cNvPr id="8201" name="AutoShape 9"/>
          <p:cNvSpPr>
            <a:spLocks noChangeArrowheads="1"/>
          </p:cNvSpPr>
          <p:nvPr/>
        </p:nvSpPr>
        <p:spPr bwMode="auto">
          <a:xfrm>
            <a:off x="7924800" y="5334000"/>
            <a:ext cx="381000" cy="990600"/>
          </a:xfrm>
          <a:prstGeom prst="star4">
            <a:avLst>
              <a:gd name="adj" fmla="val 12500"/>
            </a:avLst>
          </a:prstGeom>
          <a:solidFill>
            <a:srgbClr val="00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8202" name="AutoShape 10"/>
          <p:cNvSpPr>
            <a:spLocks noChangeArrowheads="1"/>
          </p:cNvSpPr>
          <p:nvPr/>
        </p:nvSpPr>
        <p:spPr bwMode="auto">
          <a:xfrm>
            <a:off x="8305800" y="5486400"/>
            <a:ext cx="381000" cy="990600"/>
          </a:xfrm>
          <a:prstGeom prst="star4">
            <a:avLst>
              <a:gd name="adj" fmla="val 12500"/>
            </a:avLst>
          </a:prstGeom>
          <a:solidFill>
            <a:srgbClr val="00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8203" name="AutoShape 11"/>
          <p:cNvSpPr>
            <a:spLocks noChangeArrowheads="1"/>
          </p:cNvSpPr>
          <p:nvPr/>
        </p:nvSpPr>
        <p:spPr bwMode="auto">
          <a:xfrm>
            <a:off x="8077200" y="4876800"/>
            <a:ext cx="381000" cy="990600"/>
          </a:xfrm>
          <a:prstGeom prst="star4">
            <a:avLst>
              <a:gd name="adj" fmla="val 12500"/>
            </a:avLst>
          </a:prstGeom>
          <a:solidFill>
            <a:srgbClr val="00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cxnSp>
        <p:nvCxnSpPr>
          <p:cNvPr id="11" name="直线连接符 21"/>
          <p:cNvCxnSpPr/>
          <p:nvPr/>
        </p:nvCxnSpPr>
        <p:spPr>
          <a:xfrm flipV="1">
            <a:off x="412066" y="1335014"/>
            <a:ext cx="2071702" cy="5754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2" name="同侧圆角矩形 11"/>
          <p:cNvSpPr/>
          <p:nvPr/>
        </p:nvSpPr>
        <p:spPr>
          <a:xfrm>
            <a:off x="467544" y="764704"/>
            <a:ext cx="2000609" cy="516419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3000" b="1" dirty="0" smtClean="0">
                <a:latin typeface="华文新魏" pitchFamily="2" charset="-122"/>
                <a:ea typeface="华文新魏" pitchFamily="2" charset="-122"/>
                <a:cs typeface="黑体"/>
              </a:rPr>
              <a:t>探索新知</a:t>
            </a:r>
            <a:endParaRPr lang="zh-CN" altLang="en-US" sz="3000" b="1" dirty="0">
              <a:latin typeface="华文新魏" pitchFamily="2" charset="-122"/>
              <a:ea typeface="华文新魏" pitchFamily="2" charset="-122"/>
              <a:cs typeface="黑体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4" grpId="0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/>
          <p:cNvSpPr txBox="1">
            <a:spLocks noChangeArrowheads="1"/>
          </p:cNvSpPr>
          <p:nvPr/>
        </p:nvSpPr>
        <p:spPr bwMode="auto">
          <a:xfrm>
            <a:off x="228600" y="1752600"/>
            <a:ext cx="8147050" cy="155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zh-CN" altLang="en-US" sz="4800" b="1">
                <a:solidFill>
                  <a:srgbClr val="CC3300"/>
                </a:solidFill>
              </a:rPr>
              <a:t>用数字编码有着重大的意义</a:t>
            </a:r>
            <a:r>
              <a:rPr lang="zh-CN" altLang="en-US" sz="4800">
                <a:solidFill>
                  <a:srgbClr val="CC3300"/>
                </a:solidFill>
              </a:rPr>
              <a:t>：</a:t>
            </a:r>
          </a:p>
          <a:p>
            <a:r>
              <a:rPr lang="zh-CN" altLang="en-US" sz="4800">
                <a:solidFill>
                  <a:srgbClr val="CC3300"/>
                </a:solidFill>
              </a:rPr>
              <a:t>          </a:t>
            </a:r>
          </a:p>
        </p:txBody>
      </p:sp>
      <p:sp>
        <p:nvSpPr>
          <p:cNvPr id="10245" name="Text Box 5"/>
          <p:cNvSpPr txBox="1">
            <a:spLocks noChangeArrowheads="1"/>
          </p:cNvSpPr>
          <p:nvPr/>
        </p:nvSpPr>
        <p:spPr bwMode="auto">
          <a:xfrm>
            <a:off x="288925" y="1544638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zh-CN" altLang="zh-CN" sz="2400"/>
          </a:p>
        </p:txBody>
      </p:sp>
      <p:sp>
        <p:nvSpPr>
          <p:cNvPr id="10246" name="Text Box 6"/>
          <p:cNvSpPr txBox="1">
            <a:spLocks noChangeArrowheads="1"/>
          </p:cNvSpPr>
          <p:nvPr/>
        </p:nvSpPr>
        <p:spPr bwMode="auto">
          <a:xfrm>
            <a:off x="0" y="1447800"/>
            <a:ext cx="4127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zh-CN" sz="2400"/>
              <a:t>   </a:t>
            </a:r>
          </a:p>
        </p:txBody>
      </p:sp>
      <p:sp>
        <p:nvSpPr>
          <p:cNvPr id="10247" name="Text Box 7"/>
          <p:cNvSpPr txBox="1">
            <a:spLocks noChangeArrowheads="1"/>
          </p:cNvSpPr>
          <p:nvPr/>
        </p:nvSpPr>
        <p:spPr bwMode="auto">
          <a:xfrm>
            <a:off x="441325" y="2382838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zh-CN" altLang="zh-CN" sz="2400"/>
          </a:p>
        </p:txBody>
      </p:sp>
      <p:sp>
        <p:nvSpPr>
          <p:cNvPr id="10249" name="Text Box 9"/>
          <p:cNvSpPr txBox="1">
            <a:spLocks noChangeArrowheads="1"/>
          </p:cNvSpPr>
          <p:nvPr/>
        </p:nvSpPr>
        <p:spPr bwMode="auto">
          <a:xfrm>
            <a:off x="1143000" y="2971800"/>
            <a:ext cx="6921500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zh-CN" altLang="en-US" sz="4800" b="1">
                <a:solidFill>
                  <a:srgbClr val="CC3300"/>
                </a:solidFill>
              </a:rPr>
              <a:t>有序、好统计、不重复</a:t>
            </a:r>
            <a:r>
              <a:rPr lang="zh-CN" altLang="en-US" sz="4800">
                <a:solidFill>
                  <a:srgbClr val="CC3300"/>
                </a:solidFill>
              </a:rPr>
              <a:t>。</a:t>
            </a:r>
          </a:p>
        </p:txBody>
      </p:sp>
      <p:cxnSp>
        <p:nvCxnSpPr>
          <p:cNvPr id="7" name="直线连接符 21"/>
          <p:cNvCxnSpPr/>
          <p:nvPr/>
        </p:nvCxnSpPr>
        <p:spPr>
          <a:xfrm flipV="1">
            <a:off x="412066" y="1335014"/>
            <a:ext cx="2071702" cy="5754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" name="同侧圆角矩形 7"/>
          <p:cNvSpPr/>
          <p:nvPr/>
        </p:nvSpPr>
        <p:spPr>
          <a:xfrm>
            <a:off x="467544" y="764704"/>
            <a:ext cx="2000609" cy="516419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3000" b="1" dirty="0" smtClean="0">
                <a:latin typeface="华文新魏" pitchFamily="2" charset="-122"/>
                <a:ea typeface="华文新魏" pitchFamily="2" charset="-122"/>
                <a:cs typeface="黑体"/>
              </a:rPr>
              <a:t>探索新知</a:t>
            </a:r>
            <a:endParaRPr lang="zh-CN" altLang="en-US" sz="3000" b="1" dirty="0">
              <a:latin typeface="华文新魏" pitchFamily="2" charset="-122"/>
              <a:ea typeface="华文新魏" pitchFamily="2" charset="-122"/>
              <a:cs typeface="黑体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" fill="hold"/>
                                        <p:tgtEl>
                                          <p:spTgt spid="102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" fill="hold"/>
                                        <p:tgtEl>
                                          <p:spTgt spid="102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2" grpId="0" autoUpdateAnimBg="0"/>
      <p:bldP spid="10249" grpId="0" autoUpdateAnimBg="0"/>
    </p:bld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80FF80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80FF80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1520</TotalTime>
  <Words>1097</Words>
  <Application>Microsoft Office PowerPoint</Application>
  <PresentationFormat>全屏显示(4:3)</PresentationFormat>
  <Paragraphs>188</Paragraphs>
  <Slides>25</Slides>
  <Notes>1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25</vt:i4>
      </vt:variant>
    </vt:vector>
  </HeadingPairs>
  <TitlesOfParts>
    <vt:vector size="26" baseType="lpstr"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                   飞机票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小组合作，尝试编码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Administrator</dc:creator>
  <cp:lastModifiedBy>Administrator</cp:lastModifiedBy>
  <cp:revision>204</cp:revision>
  <dcterms:modified xsi:type="dcterms:W3CDTF">2018-08-09T01:18:19Z</dcterms:modified>
</cp:coreProperties>
</file>